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0" r:id="rId1"/>
    <p:sldMasterId id="2147483662" r:id="rId2"/>
    <p:sldMasterId id="2147483686" r:id="rId3"/>
    <p:sldMasterId id="2147483710" r:id="rId4"/>
  </p:sldMasterIdLst>
  <p:notesMasterIdLst>
    <p:notesMasterId r:id="rId177"/>
  </p:notesMasterIdLst>
  <p:handoutMasterIdLst>
    <p:handoutMasterId r:id="rId178"/>
  </p:handoutMasterIdLst>
  <p:sldIdLst>
    <p:sldId id="1296" r:id="rId5"/>
    <p:sldId id="1275" r:id="rId6"/>
    <p:sldId id="1276" r:id="rId7"/>
    <p:sldId id="1273" r:id="rId8"/>
    <p:sldId id="1267" r:id="rId9"/>
    <p:sldId id="1268" r:id="rId10"/>
    <p:sldId id="1269" r:id="rId11"/>
    <p:sldId id="1270" r:id="rId12"/>
    <p:sldId id="1271" r:id="rId13"/>
    <p:sldId id="1272" r:id="rId14"/>
    <p:sldId id="1264" r:id="rId15"/>
    <p:sldId id="1265" r:id="rId16"/>
    <p:sldId id="1263" r:id="rId17"/>
    <p:sldId id="1210" r:id="rId18"/>
    <p:sldId id="1193" r:id="rId19"/>
    <p:sldId id="1211" r:id="rId20"/>
    <p:sldId id="1212" r:id="rId21"/>
    <p:sldId id="1213" r:id="rId22"/>
    <p:sldId id="1214" r:id="rId23"/>
    <p:sldId id="1215" r:id="rId24"/>
    <p:sldId id="1216" r:id="rId25"/>
    <p:sldId id="1217" r:id="rId26"/>
    <p:sldId id="1218" r:id="rId27"/>
    <p:sldId id="1219" r:id="rId28"/>
    <p:sldId id="1220" r:id="rId29"/>
    <p:sldId id="1221" r:id="rId30"/>
    <p:sldId id="1222" r:id="rId31"/>
    <p:sldId id="1223" r:id="rId32"/>
    <p:sldId id="1224" r:id="rId33"/>
    <p:sldId id="1225" r:id="rId34"/>
    <p:sldId id="1226" r:id="rId35"/>
    <p:sldId id="1227" r:id="rId36"/>
    <p:sldId id="1229" r:id="rId37"/>
    <p:sldId id="1230" r:id="rId38"/>
    <p:sldId id="1231" r:id="rId39"/>
    <p:sldId id="1297" r:id="rId40"/>
    <p:sldId id="1315" r:id="rId41"/>
    <p:sldId id="1311" r:id="rId42"/>
    <p:sldId id="1312" r:id="rId43"/>
    <p:sldId id="1313" r:id="rId44"/>
    <p:sldId id="1314" r:id="rId45"/>
    <p:sldId id="1316" r:id="rId46"/>
    <p:sldId id="1298" r:id="rId47"/>
    <p:sldId id="853" r:id="rId48"/>
    <p:sldId id="854" r:id="rId49"/>
    <p:sldId id="855" r:id="rId50"/>
    <p:sldId id="856" r:id="rId51"/>
    <p:sldId id="935" r:id="rId52"/>
    <p:sldId id="947" r:id="rId53"/>
    <p:sldId id="857" r:id="rId54"/>
    <p:sldId id="948" r:id="rId55"/>
    <p:sldId id="963" r:id="rId56"/>
    <p:sldId id="928" r:id="rId57"/>
    <p:sldId id="858" r:id="rId58"/>
    <p:sldId id="859" r:id="rId59"/>
    <p:sldId id="860" r:id="rId60"/>
    <p:sldId id="861" r:id="rId61"/>
    <p:sldId id="929" r:id="rId62"/>
    <p:sldId id="862" r:id="rId63"/>
    <p:sldId id="863" r:id="rId64"/>
    <p:sldId id="864" r:id="rId65"/>
    <p:sldId id="1004" r:id="rId66"/>
    <p:sldId id="1005" r:id="rId67"/>
    <p:sldId id="999" r:id="rId68"/>
    <p:sldId id="998" r:id="rId69"/>
    <p:sldId id="868" r:id="rId70"/>
    <p:sldId id="945" r:id="rId71"/>
    <p:sldId id="946" r:id="rId72"/>
    <p:sldId id="938" r:id="rId73"/>
    <p:sldId id="939" r:id="rId74"/>
    <p:sldId id="940" r:id="rId75"/>
    <p:sldId id="936" r:id="rId76"/>
    <p:sldId id="941" r:id="rId77"/>
    <p:sldId id="874" r:id="rId78"/>
    <p:sldId id="875" r:id="rId79"/>
    <p:sldId id="876" r:id="rId80"/>
    <p:sldId id="877" r:id="rId81"/>
    <p:sldId id="878" r:id="rId82"/>
    <p:sldId id="879" r:id="rId83"/>
    <p:sldId id="1006" r:id="rId84"/>
    <p:sldId id="880" r:id="rId85"/>
    <p:sldId id="1001" r:id="rId86"/>
    <p:sldId id="1002" r:id="rId87"/>
    <p:sldId id="1000" r:id="rId88"/>
    <p:sldId id="881" r:id="rId89"/>
    <p:sldId id="882" r:id="rId90"/>
    <p:sldId id="934" r:id="rId91"/>
    <p:sldId id="884" r:id="rId92"/>
    <p:sldId id="888" r:id="rId93"/>
    <p:sldId id="885" r:id="rId94"/>
    <p:sldId id="886" r:id="rId95"/>
    <p:sldId id="887" r:id="rId96"/>
    <p:sldId id="892" r:id="rId97"/>
    <p:sldId id="893" r:id="rId98"/>
    <p:sldId id="894" r:id="rId99"/>
    <p:sldId id="1294" r:id="rId100"/>
    <p:sldId id="1130" r:id="rId101"/>
    <p:sldId id="1131" r:id="rId102"/>
    <p:sldId id="1132" r:id="rId103"/>
    <p:sldId id="1133" r:id="rId104"/>
    <p:sldId id="1134" r:id="rId105"/>
    <p:sldId id="1135" r:id="rId106"/>
    <p:sldId id="1136" r:id="rId107"/>
    <p:sldId id="1137" r:id="rId108"/>
    <p:sldId id="1138" r:id="rId109"/>
    <p:sldId id="1139" r:id="rId110"/>
    <p:sldId id="1140" r:id="rId111"/>
    <p:sldId id="1141" r:id="rId112"/>
    <p:sldId id="1142" r:id="rId113"/>
    <p:sldId id="1143" r:id="rId114"/>
    <p:sldId id="1144" r:id="rId115"/>
    <p:sldId id="1145" r:id="rId116"/>
    <p:sldId id="1146" r:id="rId117"/>
    <p:sldId id="1147" r:id="rId118"/>
    <p:sldId id="1148" r:id="rId119"/>
    <p:sldId id="1282" r:id="rId120"/>
    <p:sldId id="1283" r:id="rId121"/>
    <p:sldId id="1299" r:id="rId122"/>
    <p:sldId id="1300" r:id="rId123"/>
    <p:sldId id="1277" r:id="rId124"/>
    <p:sldId id="1154" r:id="rId125"/>
    <p:sldId id="1155" r:id="rId126"/>
    <p:sldId id="1156" r:id="rId127"/>
    <p:sldId id="1157" r:id="rId128"/>
    <p:sldId id="1317" r:id="rId129"/>
    <p:sldId id="1159" r:id="rId130"/>
    <p:sldId id="1160" r:id="rId131"/>
    <p:sldId id="1161" r:id="rId132"/>
    <p:sldId id="1162" r:id="rId133"/>
    <p:sldId id="1163" r:id="rId134"/>
    <p:sldId id="1164" r:id="rId135"/>
    <p:sldId id="1262" r:id="rId136"/>
    <p:sldId id="1301" r:id="rId137"/>
    <p:sldId id="1302" r:id="rId138"/>
    <p:sldId id="1285" r:id="rId139"/>
    <p:sldId id="1303" r:id="rId140"/>
    <p:sldId id="1304" r:id="rId141"/>
    <p:sldId id="1291" r:id="rId142"/>
    <p:sldId id="1305" r:id="rId143"/>
    <p:sldId id="1306" r:id="rId144"/>
    <p:sldId id="1171" r:id="rId145"/>
    <p:sldId id="1172" r:id="rId146"/>
    <p:sldId id="1173" r:id="rId147"/>
    <p:sldId id="1174" r:id="rId148"/>
    <p:sldId id="1175" r:id="rId149"/>
    <p:sldId id="1176" r:id="rId150"/>
    <p:sldId id="1177" r:id="rId151"/>
    <p:sldId id="1178" r:id="rId152"/>
    <p:sldId id="1179" r:id="rId153"/>
    <p:sldId id="1180" r:id="rId154"/>
    <p:sldId id="1181" r:id="rId155"/>
    <p:sldId id="1182" r:id="rId156"/>
    <p:sldId id="1183" r:id="rId157"/>
    <p:sldId id="1307" r:id="rId158"/>
    <p:sldId id="932" r:id="rId159"/>
    <p:sldId id="933" r:id="rId160"/>
    <p:sldId id="669" r:id="rId161"/>
    <p:sldId id="1334" r:id="rId162"/>
    <p:sldId id="718" r:id="rId163"/>
    <p:sldId id="719" r:id="rId164"/>
    <p:sldId id="1328" r:id="rId165"/>
    <p:sldId id="720" r:id="rId166"/>
    <p:sldId id="721" r:id="rId167"/>
    <p:sldId id="722" r:id="rId168"/>
    <p:sldId id="696" r:id="rId169"/>
    <p:sldId id="1336" r:id="rId170"/>
    <p:sldId id="1333" r:id="rId171"/>
    <p:sldId id="1324" r:id="rId172"/>
    <p:sldId id="1335" r:id="rId173"/>
    <p:sldId id="1325" r:id="rId174"/>
    <p:sldId id="711" r:id="rId175"/>
    <p:sldId id="712" r:id="rId17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 Narrow" pitchFamily="34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 Narrow" pitchFamily="34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 Narrow" pitchFamily="34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 Narrow" pitchFamily="34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Arial Narrow" pitchFamily="34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b="1" kern="1200">
        <a:solidFill>
          <a:schemeClr val="tx1"/>
        </a:solidFill>
        <a:latin typeface="Arial Narrow" pitchFamily="34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b="1" kern="1200">
        <a:solidFill>
          <a:schemeClr val="tx1"/>
        </a:solidFill>
        <a:latin typeface="Arial Narrow" pitchFamily="34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b="1" kern="1200">
        <a:solidFill>
          <a:schemeClr val="tx1"/>
        </a:solidFill>
        <a:latin typeface="Arial Narrow" pitchFamily="34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b="1" kern="1200">
        <a:solidFill>
          <a:schemeClr val="tx1"/>
        </a:solidFill>
        <a:latin typeface="Arial Narrow" pitchFamily="34" charset="0"/>
        <a:ea typeface="新細明體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24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700"/>
    <a:srgbClr val="FFFFFF"/>
    <a:srgbClr val="000000"/>
    <a:srgbClr val="0066CC"/>
    <a:srgbClr val="FF3300"/>
    <a:srgbClr val="FF99CC"/>
    <a:srgbClr val="C0C0C0"/>
    <a:srgbClr val="5E5E5E"/>
    <a:srgbClr val="0033CC"/>
    <a:srgbClr val="FE97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21" autoAdjust="0"/>
    <p:restoredTop sz="93085" autoAdjust="0"/>
  </p:normalViewPr>
  <p:slideViewPr>
    <p:cSldViewPr>
      <p:cViewPr varScale="1">
        <p:scale>
          <a:sx n="56" d="100"/>
          <a:sy n="56" d="100"/>
        </p:scale>
        <p:origin x="1420" y="48"/>
      </p:cViewPr>
      <p:guideLst>
        <p:guide orient="horz" pos="182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63" Type="http://schemas.openxmlformats.org/officeDocument/2006/relationships/slide" Target="slides/slide59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59" Type="http://schemas.openxmlformats.org/officeDocument/2006/relationships/slide" Target="slides/slide155.xml"/><Relationship Id="rId170" Type="http://schemas.openxmlformats.org/officeDocument/2006/relationships/slide" Target="slides/slide166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53" Type="http://schemas.openxmlformats.org/officeDocument/2006/relationships/slide" Target="slides/slide49.xml"/><Relationship Id="rId74" Type="http://schemas.openxmlformats.org/officeDocument/2006/relationships/slide" Target="slides/slide70.xml"/><Relationship Id="rId128" Type="http://schemas.openxmlformats.org/officeDocument/2006/relationships/slide" Target="slides/slide124.xml"/><Relationship Id="rId149" Type="http://schemas.openxmlformats.org/officeDocument/2006/relationships/slide" Target="slides/slide145.xml"/><Relationship Id="rId5" Type="http://schemas.openxmlformats.org/officeDocument/2006/relationships/slide" Target="slides/slide1.xml"/><Relationship Id="rId95" Type="http://schemas.openxmlformats.org/officeDocument/2006/relationships/slide" Target="slides/slide91.xml"/><Relationship Id="rId160" Type="http://schemas.openxmlformats.org/officeDocument/2006/relationships/slide" Target="slides/slide156.xml"/><Relationship Id="rId181" Type="http://schemas.openxmlformats.org/officeDocument/2006/relationships/theme" Target="theme/theme1.xml"/><Relationship Id="rId22" Type="http://schemas.openxmlformats.org/officeDocument/2006/relationships/slide" Target="slides/slide18.xml"/><Relationship Id="rId43" Type="http://schemas.openxmlformats.org/officeDocument/2006/relationships/slide" Target="slides/slide39.xml"/><Relationship Id="rId64" Type="http://schemas.openxmlformats.org/officeDocument/2006/relationships/slide" Target="slides/slide60.xml"/><Relationship Id="rId118" Type="http://schemas.openxmlformats.org/officeDocument/2006/relationships/slide" Target="slides/slide114.xml"/><Relationship Id="rId139" Type="http://schemas.openxmlformats.org/officeDocument/2006/relationships/slide" Target="slides/slide135.xml"/><Relationship Id="rId85" Type="http://schemas.openxmlformats.org/officeDocument/2006/relationships/slide" Target="slides/slide81.xml"/><Relationship Id="rId150" Type="http://schemas.openxmlformats.org/officeDocument/2006/relationships/slide" Target="slides/slide146.xml"/><Relationship Id="rId171" Type="http://schemas.openxmlformats.org/officeDocument/2006/relationships/slide" Target="slides/slide167.xml"/><Relationship Id="rId12" Type="http://schemas.openxmlformats.org/officeDocument/2006/relationships/slide" Target="slides/slide8.xml"/><Relationship Id="rId33" Type="http://schemas.openxmlformats.org/officeDocument/2006/relationships/slide" Target="slides/slide29.xml"/><Relationship Id="rId108" Type="http://schemas.openxmlformats.org/officeDocument/2006/relationships/slide" Target="slides/slide104.xml"/><Relationship Id="rId129" Type="http://schemas.openxmlformats.org/officeDocument/2006/relationships/slide" Target="slides/slide125.xml"/><Relationship Id="rId54" Type="http://schemas.openxmlformats.org/officeDocument/2006/relationships/slide" Target="slides/slide50.xml"/><Relationship Id="rId75" Type="http://schemas.openxmlformats.org/officeDocument/2006/relationships/slide" Target="slides/slide71.xml"/><Relationship Id="rId96" Type="http://schemas.openxmlformats.org/officeDocument/2006/relationships/slide" Target="slides/slide92.xml"/><Relationship Id="rId140" Type="http://schemas.openxmlformats.org/officeDocument/2006/relationships/slide" Target="slides/slide136.xml"/><Relationship Id="rId161" Type="http://schemas.openxmlformats.org/officeDocument/2006/relationships/slide" Target="slides/slide157.xml"/><Relationship Id="rId182" Type="http://schemas.openxmlformats.org/officeDocument/2006/relationships/tableStyles" Target="tableStyles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119" Type="http://schemas.openxmlformats.org/officeDocument/2006/relationships/slide" Target="slides/slide115.xml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35" Type="http://schemas.openxmlformats.org/officeDocument/2006/relationships/slide" Target="slides/slide131.xml"/><Relationship Id="rId151" Type="http://schemas.openxmlformats.org/officeDocument/2006/relationships/slide" Target="slides/slide147.xml"/><Relationship Id="rId156" Type="http://schemas.openxmlformats.org/officeDocument/2006/relationships/slide" Target="slides/slide152.xml"/><Relationship Id="rId177" Type="http://schemas.openxmlformats.org/officeDocument/2006/relationships/notesMaster" Target="notesMasters/notesMaster1.xml"/><Relationship Id="rId172" Type="http://schemas.openxmlformats.org/officeDocument/2006/relationships/slide" Target="slides/slide168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slide" Target="slides/slide116.xml"/><Relationship Id="rId125" Type="http://schemas.openxmlformats.org/officeDocument/2006/relationships/slide" Target="slides/slide121.xml"/><Relationship Id="rId141" Type="http://schemas.openxmlformats.org/officeDocument/2006/relationships/slide" Target="slides/slide137.xml"/><Relationship Id="rId146" Type="http://schemas.openxmlformats.org/officeDocument/2006/relationships/slide" Target="slides/slide142.xml"/><Relationship Id="rId167" Type="http://schemas.openxmlformats.org/officeDocument/2006/relationships/slide" Target="slides/slide163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162" Type="http://schemas.openxmlformats.org/officeDocument/2006/relationships/slide" Target="slides/slide158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slide" Target="slides/slide111.xml"/><Relationship Id="rId131" Type="http://schemas.openxmlformats.org/officeDocument/2006/relationships/slide" Target="slides/slide127.xml"/><Relationship Id="rId136" Type="http://schemas.openxmlformats.org/officeDocument/2006/relationships/slide" Target="slides/slide132.xml"/><Relationship Id="rId157" Type="http://schemas.openxmlformats.org/officeDocument/2006/relationships/slide" Target="slides/slide153.xml"/><Relationship Id="rId178" Type="http://schemas.openxmlformats.org/officeDocument/2006/relationships/handoutMaster" Target="handoutMasters/handoutMaster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52" Type="http://schemas.openxmlformats.org/officeDocument/2006/relationships/slide" Target="slides/slide148.xml"/><Relationship Id="rId173" Type="http://schemas.openxmlformats.org/officeDocument/2006/relationships/slide" Target="slides/slide169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147" Type="http://schemas.openxmlformats.org/officeDocument/2006/relationships/slide" Target="slides/slide143.xml"/><Relationship Id="rId168" Type="http://schemas.openxmlformats.org/officeDocument/2006/relationships/slide" Target="slides/slide164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slide" Target="slides/slide138.xml"/><Relationship Id="rId163" Type="http://schemas.openxmlformats.org/officeDocument/2006/relationships/slide" Target="slides/slide159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158" Type="http://schemas.openxmlformats.org/officeDocument/2006/relationships/slide" Target="slides/slide154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3" Type="http://schemas.openxmlformats.org/officeDocument/2006/relationships/slide" Target="slides/slide149.xml"/><Relationship Id="rId174" Type="http://schemas.openxmlformats.org/officeDocument/2006/relationships/slide" Target="slides/slide170.xml"/><Relationship Id="rId179" Type="http://schemas.openxmlformats.org/officeDocument/2006/relationships/presProps" Target="presProps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slide" Target="slides/slide139.xml"/><Relationship Id="rId148" Type="http://schemas.openxmlformats.org/officeDocument/2006/relationships/slide" Target="slides/slide144.xml"/><Relationship Id="rId164" Type="http://schemas.openxmlformats.org/officeDocument/2006/relationships/slide" Target="slides/slide160.xml"/><Relationship Id="rId169" Type="http://schemas.openxmlformats.org/officeDocument/2006/relationships/slide" Target="slides/slide16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80" Type="http://schemas.openxmlformats.org/officeDocument/2006/relationships/viewProps" Target="viewProps.xml"/><Relationship Id="rId26" Type="http://schemas.openxmlformats.org/officeDocument/2006/relationships/slide" Target="slides/slide22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54" Type="http://schemas.openxmlformats.org/officeDocument/2006/relationships/slide" Target="slides/slide150.xml"/><Relationship Id="rId175" Type="http://schemas.openxmlformats.org/officeDocument/2006/relationships/slide" Target="slides/slide171.xml"/><Relationship Id="rId16" Type="http://schemas.openxmlformats.org/officeDocument/2006/relationships/slide" Target="slides/slide12.xml"/><Relationship Id="rId37" Type="http://schemas.openxmlformats.org/officeDocument/2006/relationships/slide" Target="slides/slide33.xml"/><Relationship Id="rId58" Type="http://schemas.openxmlformats.org/officeDocument/2006/relationships/slide" Target="slides/slide54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44" Type="http://schemas.openxmlformats.org/officeDocument/2006/relationships/slide" Target="slides/slide140.xml"/><Relationship Id="rId90" Type="http://schemas.openxmlformats.org/officeDocument/2006/relationships/slide" Target="slides/slide86.xml"/><Relationship Id="rId165" Type="http://schemas.openxmlformats.org/officeDocument/2006/relationships/slide" Target="slides/slide161.xml"/><Relationship Id="rId27" Type="http://schemas.openxmlformats.org/officeDocument/2006/relationships/slide" Target="slides/slide23.xml"/><Relationship Id="rId48" Type="http://schemas.openxmlformats.org/officeDocument/2006/relationships/slide" Target="slides/slide44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34" Type="http://schemas.openxmlformats.org/officeDocument/2006/relationships/slide" Target="slides/slide130.xml"/><Relationship Id="rId80" Type="http://schemas.openxmlformats.org/officeDocument/2006/relationships/slide" Target="slides/slide76.xml"/><Relationship Id="rId155" Type="http://schemas.openxmlformats.org/officeDocument/2006/relationships/slide" Target="slides/slide151.xml"/><Relationship Id="rId176" Type="http://schemas.openxmlformats.org/officeDocument/2006/relationships/slide" Target="slides/slide172.xml"/><Relationship Id="rId17" Type="http://schemas.openxmlformats.org/officeDocument/2006/relationships/slide" Target="slides/slide13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24" Type="http://schemas.openxmlformats.org/officeDocument/2006/relationships/slide" Target="slides/slide120.xml"/><Relationship Id="rId70" Type="http://schemas.openxmlformats.org/officeDocument/2006/relationships/slide" Target="slides/slide66.xml"/><Relationship Id="rId91" Type="http://schemas.openxmlformats.org/officeDocument/2006/relationships/slide" Target="slides/slide87.xml"/><Relationship Id="rId145" Type="http://schemas.openxmlformats.org/officeDocument/2006/relationships/slide" Target="slides/slide141.xml"/><Relationship Id="rId166" Type="http://schemas.openxmlformats.org/officeDocument/2006/relationships/slide" Target="slides/slide162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kumimoji="0" sz="1200" b="0">
                <a:latin typeface="Arial" charset="0"/>
                <a:ea typeface="ＭＳ Ｐゴシック" pitchFamily="34" charset="-128"/>
              </a:defRPr>
            </a:lvl1pPr>
          </a:lstStyle>
          <a:p>
            <a:endParaRPr lang="en-US" altLang="zh-TW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 b="0">
                <a:latin typeface="Arial" charset="0"/>
                <a:ea typeface="ＭＳ Ｐゴシック" pitchFamily="34" charset="-128"/>
              </a:defRPr>
            </a:lvl1pPr>
          </a:lstStyle>
          <a:p>
            <a:endParaRPr lang="en-US" altLang="zh-TW"/>
          </a:p>
        </p:txBody>
      </p:sp>
      <p:sp>
        <p:nvSpPr>
          <p:cNvPr id="368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kumimoji="0" sz="1200" b="0">
                <a:latin typeface="Arial" charset="0"/>
                <a:ea typeface="ＭＳ Ｐゴシック" pitchFamily="34" charset="-128"/>
              </a:defRPr>
            </a:lvl1pPr>
          </a:lstStyle>
          <a:p>
            <a:endParaRPr lang="en-US" altLang="zh-TW"/>
          </a:p>
        </p:txBody>
      </p:sp>
      <p:sp>
        <p:nvSpPr>
          <p:cNvPr id="36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 b="0">
                <a:latin typeface="Arial" charset="0"/>
                <a:ea typeface="ＭＳ Ｐゴシック" pitchFamily="34" charset="-128"/>
              </a:defRPr>
            </a:lvl1pPr>
          </a:lstStyle>
          <a:p>
            <a:fld id="{E85737EB-C414-4179-8804-AB9EB36205F3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612606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jpg>
</file>

<file path=ppt/media/image3.jpeg>
</file>

<file path=ppt/media/image4.png>
</file>

<file path=ppt/media/image5.gif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kumimoji="0" sz="1200" b="0">
                <a:latin typeface="Arial" charset="0"/>
                <a:ea typeface="ＭＳ Ｐゴシック" pitchFamily="34" charset="-128"/>
              </a:defRPr>
            </a:lvl1pPr>
          </a:lstStyle>
          <a:p>
            <a:endParaRPr lang="en-US" altLang="zh-TW"/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 b="0">
                <a:latin typeface="Arial" charset="0"/>
                <a:ea typeface="ＭＳ Ｐゴシック" pitchFamily="34" charset="-128"/>
              </a:defRPr>
            </a:lvl1pPr>
          </a:lstStyle>
          <a:p>
            <a:endParaRPr lang="en-US" altLang="zh-TW"/>
          </a:p>
        </p:txBody>
      </p:sp>
      <p:sp>
        <p:nvSpPr>
          <p:cNvPr id="1044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593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kumimoji="0" sz="1200" b="0">
                <a:latin typeface="Arial" charset="0"/>
                <a:ea typeface="ＭＳ Ｐゴシック" pitchFamily="34" charset="-128"/>
              </a:defRPr>
            </a:lvl1pPr>
          </a:lstStyle>
          <a:p>
            <a:endParaRPr lang="en-US" altLang="zh-TW"/>
          </a:p>
        </p:txBody>
      </p:sp>
      <p:sp>
        <p:nvSpPr>
          <p:cNvPr id="593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 b="0">
                <a:latin typeface="Arial" charset="0"/>
                <a:ea typeface="ＭＳ Ｐゴシック" pitchFamily="34" charset="-128"/>
              </a:defRPr>
            </a:lvl1pPr>
          </a:lstStyle>
          <a:p>
            <a:fld id="{9CABD05B-6F32-4C3F-8CAA-9881709199A9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9411753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1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indent="0" algn="l" rtl="0" eaLnBrk="1" fontAlgn="base" latinLnBrk="0" hangingPunct="1">
              <a:spcBef>
                <a:spcPts val="672"/>
              </a:spcBef>
              <a:spcAft>
                <a:spcPts val="0"/>
              </a:spcAft>
              <a:buClrTx/>
              <a:buSzPts val="2800"/>
              <a:buFont typeface="Arial" panose="020B0604020202020204" pitchFamily="34" charset="0"/>
              <a:buNone/>
            </a:pPr>
            <a:r>
              <a:rPr kumimoji="1" lang="en-US" altLang="zh-TW" sz="1800" b="1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echo</a:t>
            </a:r>
            <a:r>
              <a:rPr kumimoji="1" lang="en-US" altLang="zh-TW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 </a:t>
            </a:r>
            <a:r>
              <a:rPr kumimoji="1" lang="en-US" altLang="zh-TW" sz="1800" b="0" i="0" u="none" strike="noStrike" kern="1200" spc="-1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(-n</a:t>
            </a:r>
            <a:r>
              <a:rPr kumimoji="1" lang="en-US" altLang="zh-TW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)  : </a:t>
            </a:r>
            <a:r>
              <a:rPr kumimoji="1" lang="zh-TW" altLang="en-US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印出文字在螢幕上</a:t>
            </a:r>
            <a:endParaRPr kumimoji="1" lang="en-US" altLang="zh-TW" sz="1800" b="0" i="0" u="none" strike="noStrike" kern="1200" baseline="0" dirty="0">
              <a:ln>
                <a:noFill/>
              </a:ln>
              <a:solidFill>
                <a:srgbClr val="FF3300"/>
              </a:solidFill>
              <a:effectLst/>
              <a:latin typeface="Arial" panose="020B0604020202020204" pitchFamily="34" charset="0"/>
              <a:ea typeface="新細明體" panose="02020500000000000000" pitchFamily="18" charset="-120"/>
            </a:endParaRPr>
          </a:p>
          <a:p>
            <a:pPr marL="0" marR="0" indent="0" algn="l" rtl="0" eaLnBrk="1" fontAlgn="base" latinLnBrk="0" hangingPunct="1">
              <a:spcBef>
                <a:spcPts val="672"/>
              </a:spcBef>
              <a:spcAft>
                <a:spcPts val="0"/>
              </a:spcAft>
            </a:pPr>
            <a:r>
              <a:rPr kumimoji="1" lang="en-US" altLang="zh-TW" sz="1800" b="1" i="0" u="none" strike="noStrike" kern="1200" baseline="0" dirty="0" err="1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wc</a:t>
            </a:r>
            <a:r>
              <a:rPr kumimoji="1" lang="en-US" altLang="zh-TW" sz="1800" b="1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 </a:t>
            </a:r>
            <a:r>
              <a:rPr kumimoji="1" lang="en-US" altLang="zh-TW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(-</a:t>
            </a:r>
            <a:r>
              <a:rPr kumimoji="1" lang="en-US" altLang="zh-TW" sz="1800" b="0" i="0" u="none" strike="noStrike" kern="1200" baseline="0" dirty="0" err="1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lwc</a:t>
            </a:r>
            <a:r>
              <a:rPr kumimoji="1" lang="en-US" altLang="zh-TW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) : </a:t>
            </a:r>
            <a:r>
              <a:rPr kumimoji="1" lang="zh-TW" altLang="en-US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數字數</a:t>
            </a:r>
            <a:r>
              <a:rPr kumimoji="1" lang="en-US" altLang="zh-TW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&amp;</a:t>
            </a:r>
            <a:r>
              <a:rPr kumimoji="1" lang="zh-TW" altLang="en-US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行數</a:t>
            </a:r>
            <a:r>
              <a:rPr kumimoji="1" lang="en-US" altLang="zh-TW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&amp;bytes</a:t>
            </a:r>
            <a:endParaRPr lang="zh-TW" altLang="zh-TW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marR="0" indent="0" algn="l" rtl="0" eaLnBrk="1" fontAlgn="base" latinLnBrk="0" hangingPunct="1">
              <a:spcBef>
                <a:spcPts val="0"/>
              </a:spcBef>
              <a:spcAft>
                <a:spcPts val="0"/>
              </a:spcAft>
            </a:pPr>
            <a:r>
              <a:rPr kumimoji="1" lang="en-US" altLang="zh-TW" sz="1800" b="1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cut </a:t>
            </a:r>
            <a:r>
              <a:rPr kumimoji="1" lang="en-US" altLang="zh-TW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 Narrow" panose="020B0606020202030204" pitchFamily="34" charset="0"/>
                <a:ea typeface="新細明體" panose="02020500000000000000" pitchFamily="18" charset="-120"/>
              </a:rPr>
              <a:t>(-</a:t>
            </a:r>
            <a:r>
              <a:rPr kumimoji="1" lang="en-US" altLang="zh-TW" sz="1800" b="0" i="0" u="none" strike="noStrike" kern="1200" baseline="0" dirty="0" err="1">
                <a:ln>
                  <a:noFill/>
                </a:ln>
                <a:solidFill>
                  <a:srgbClr val="FF3300"/>
                </a:solidFill>
                <a:effectLst/>
                <a:latin typeface="Arial Narrow" panose="020B0606020202030204" pitchFamily="34" charset="0"/>
                <a:ea typeface="新細明體" panose="02020500000000000000" pitchFamily="18" charset="-120"/>
              </a:rPr>
              <a:t>cfd</a:t>
            </a:r>
            <a:r>
              <a:rPr kumimoji="1" lang="en-US" altLang="zh-TW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 Narrow" panose="020B0606020202030204" pitchFamily="34" charset="0"/>
                <a:ea typeface="新細明體" panose="02020500000000000000" pitchFamily="18" charset="-120"/>
              </a:rPr>
              <a:t> </a:t>
            </a:r>
            <a:br>
              <a:rPr kumimoji="1" lang="en-US" altLang="zh-TW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 Narrow" panose="020B0606020202030204" pitchFamily="34" charset="0"/>
                <a:ea typeface="新細明體" panose="02020500000000000000" pitchFamily="18" charset="-120"/>
              </a:rPr>
            </a:br>
            <a:r>
              <a:rPr kumimoji="1" lang="en-US" altLang="zh-TW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 Narrow" panose="020B0606020202030204" pitchFamily="34" charset="0"/>
                <a:ea typeface="新細明體" panose="02020500000000000000" pitchFamily="18" charset="-120"/>
              </a:rPr>
              <a:t>   --complement) : </a:t>
            </a:r>
            <a:r>
              <a:rPr kumimoji="1" lang="zh-TW" altLang="en-US" sz="1800" b="0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 Narrow" panose="020B0606020202030204" pitchFamily="34" charset="0"/>
                <a:ea typeface="新細明體" panose="02020500000000000000" pitchFamily="18" charset="-120"/>
              </a:rPr>
              <a:t>從某行字或某個範圍擷取</a:t>
            </a:r>
            <a:endParaRPr lang="zh-TW" altLang="zh-TW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marR="0" indent="0" algn="l" rtl="0" eaLnBrk="1" fontAlgn="base" latinLnBrk="0" hangingPunct="1">
              <a:spcBef>
                <a:spcPts val="672"/>
              </a:spcBef>
              <a:spcAft>
                <a:spcPts val="0"/>
              </a:spcAft>
            </a:pPr>
            <a:r>
              <a:rPr kumimoji="1" lang="en-US" altLang="zh-TW" sz="1800" b="1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alias:</a:t>
            </a:r>
            <a:r>
              <a:rPr kumimoji="1" lang="zh-TW" altLang="en-US" sz="1800" b="1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將指令執行的動作改寫</a:t>
            </a:r>
            <a:endParaRPr lang="zh-TW" altLang="zh-TW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marR="0" indent="0" algn="l" rtl="0" eaLnBrk="1" fontAlgn="base" latinLnBrk="0" hangingPunct="1">
              <a:spcBef>
                <a:spcPts val="0"/>
              </a:spcBef>
              <a:spcAft>
                <a:spcPts val="600"/>
              </a:spcAft>
            </a:pPr>
            <a:r>
              <a:rPr kumimoji="1" lang="en-US" altLang="zh-TW" sz="1800" b="1" i="0" u="none" strike="noStrike" kern="1200" baseline="0" dirty="0" err="1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basename</a:t>
            </a:r>
            <a:r>
              <a:rPr kumimoji="1" lang="en-US" altLang="zh-TW" sz="1800" b="1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:</a:t>
            </a:r>
            <a:r>
              <a:rPr kumimoji="1" lang="zh-TW" altLang="en-US" sz="1800" b="1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從路經擷取目錄名稱</a:t>
            </a:r>
            <a:endParaRPr lang="zh-TW" altLang="zh-TW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marR="0" indent="0" algn="l" rtl="0" eaLnBrk="1" fontAlgn="base" latinLnBrk="0" hangingPunct="1">
              <a:spcBef>
                <a:spcPts val="0"/>
              </a:spcBef>
              <a:spcAft>
                <a:spcPts val="600"/>
              </a:spcAft>
            </a:pPr>
            <a:r>
              <a:rPr kumimoji="1" lang="en-US" altLang="zh-TW" sz="1800" b="1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History:</a:t>
            </a:r>
            <a:r>
              <a:rPr kumimoji="1" lang="zh-TW" altLang="en-US" sz="1800" b="1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列出你之前打的指令</a:t>
            </a:r>
            <a:endParaRPr lang="zh-TW" altLang="zh-TW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marR="0" indent="0" algn="l" rtl="0" eaLnBrk="1" fontAlgn="base" latinLnBrk="0" hangingPunct="1">
              <a:spcBef>
                <a:spcPts val="0"/>
              </a:spcBef>
              <a:spcAft>
                <a:spcPts val="600"/>
              </a:spcAft>
            </a:pPr>
            <a:r>
              <a:rPr kumimoji="1" lang="en-US" altLang="zh-TW" sz="1800" b="1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!:</a:t>
            </a:r>
            <a:r>
              <a:rPr kumimoji="1" lang="zh-TW" altLang="en-US" sz="1800" b="1" i="0" u="none" strike="noStrike" kern="1200" baseline="0" dirty="0">
                <a:ln>
                  <a:noFill/>
                </a:ln>
                <a:solidFill>
                  <a:srgbClr val="FF33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在執行一次之前的指令</a:t>
            </a:r>
            <a:endParaRPr lang="zh-TW" altLang="zh-TW" sz="1800" b="0" i="0" u="none" strike="noStrike" dirty="0">
              <a:effectLst/>
              <a:latin typeface="Arial" panose="020B0604020202020204" pitchFamily="34" charset="0"/>
            </a:endParaRPr>
          </a:p>
          <a:p>
            <a:endParaRPr lang="en-US" altLang="en-US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9828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而我們也可以自訂分隔符號 </a:t>
            </a:r>
            <a:r>
              <a:rPr lang="en-US" altLang="zh-TW" dirty="0"/>
              <a:t>:</a:t>
            </a:r>
            <a:r>
              <a:rPr lang="zh-TW" altLang="en-US" dirty="0"/>
              <a:t> 使用</a:t>
            </a:r>
            <a:r>
              <a:rPr lang="en-US" altLang="zh-TW" dirty="0"/>
              <a:t>-d</a:t>
            </a:r>
            <a:r>
              <a:rPr lang="zh-TW" altLang="en-US" dirty="0"/>
              <a:t>的旗標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10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29724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118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338963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119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803874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DE1D28F9-9111-419A-A55C-DCF3DA594A19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120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用</a:t>
            </a:r>
            <a:r>
              <a:rPr lang="en-US" altLang="zh-TW" dirty="0"/>
              <a:t>pipe</a:t>
            </a:r>
            <a:r>
              <a:rPr lang="zh-TW" altLang="en-US" dirty="0"/>
              <a:t>可將指令連結在一起</a:t>
            </a:r>
            <a:r>
              <a:rPr lang="en-US" altLang="zh-TW" dirty="0"/>
              <a:t>,</a:t>
            </a:r>
            <a:r>
              <a:rPr lang="zh-TW" altLang="en-US" dirty="0"/>
              <a:t>並為單一條指令</a:t>
            </a:r>
          </a:p>
        </p:txBody>
      </p:sp>
    </p:spTree>
    <p:extLst>
      <p:ext uri="{BB962C8B-B14F-4D97-AF65-F5344CB8AC3E}">
        <p14:creationId xmlns:p14="http://schemas.microsoft.com/office/powerpoint/2010/main" val="3100223212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DE1D28F9-9111-419A-A55C-DCF3DA594A19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121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舉例</a:t>
            </a:r>
            <a:r>
              <a:rPr lang="en-US" altLang="zh-TW" dirty="0"/>
              <a:t>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使用</a:t>
            </a:r>
            <a:r>
              <a:rPr lang="en-US" altLang="zh-TW" dirty="0">
                <a:latin typeface="High Tower Text" pitchFamily="18" charset="0"/>
              </a:rPr>
              <a:t>ls | </a:t>
            </a:r>
            <a:r>
              <a:rPr lang="en-US" altLang="zh-TW" dirty="0" err="1">
                <a:latin typeface="High Tower Text" pitchFamily="18" charset="0"/>
              </a:rPr>
              <a:t>wc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–</a:t>
            </a:r>
            <a:r>
              <a:rPr lang="en-US" altLang="zh-TW" dirty="0">
                <a:latin typeface="High Tower Text" pitchFamily="18" charset="0"/>
              </a:rPr>
              <a:t>l</a:t>
            </a:r>
            <a:r>
              <a:rPr lang="zh-TW" altLang="en-US" dirty="0">
                <a:latin typeface="High Tower Text" pitchFamily="18" charset="0"/>
              </a:rPr>
              <a:t> 數有幾個</a:t>
            </a:r>
            <a:r>
              <a:rPr lang="en-US" altLang="zh-TW" dirty="0">
                <a:latin typeface="High Tower Text" pitchFamily="18" charset="0"/>
              </a:rPr>
              <a:t>file</a:t>
            </a:r>
            <a:r>
              <a:rPr lang="zh-TW" altLang="en-US" dirty="0">
                <a:latin typeface="High Tower Text" pitchFamily="18" charset="0"/>
              </a:rPr>
              <a:t>在目錄中</a:t>
            </a:r>
            <a:endParaRPr lang="en-US" altLang="zh-TW" dirty="0">
              <a:latin typeface="High Tower Text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>
              <a:latin typeface="High Tower Text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latin typeface="High Tower Text" pitchFamily="18" charset="0"/>
              </a:rPr>
              <a:t>下面四個方法皆可以數</a:t>
            </a:r>
            <a:r>
              <a:rPr lang="en-US" altLang="zh-TW" dirty="0">
                <a:latin typeface="High Tower Text" pitchFamily="18" charset="0"/>
              </a:rPr>
              <a:t>file1</a:t>
            </a:r>
            <a:r>
              <a:rPr lang="zh-TW" altLang="en-US" dirty="0">
                <a:latin typeface="High Tower Text" pitchFamily="18" charset="0"/>
              </a:rPr>
              <a:t>內有幾個字</a:t>
            </a:r>
            <a:r>
              <a:rPr lang="en-US" altLang="zh-TW" dirty="0">
                <a:latin typeface="High Tower Text" pitchFamily="18" charset="0"/>
              </a:rPr>
              <a:t>,</a:t>
            </a:r>
            <a:r>
              <a:rPr lang="zh-TW" altLang="en-US" dirty="0">
                <a:latin typeface="High Tower Text" pitchFamily="18" charset="0"/>
              </a:rPr>
              <a:t>並將結果放到</a:t>
            </a:r>
            <a:r>
              <a:rPr lang="en-US" altLang="zh-TW" dirty="0">
                <a:latin typeface="High Tower Text" pitchFamily="18" charset="0"/>
              </a:rPr>
              <a:t>file2</a:t>
            </a:r>
            <a:r>
              <a:rPr lang="zh-TW" altLang="en-US" dirty="0">
                <a:latin typeface="High Tower Text" pitchFamily="18" charset="0"/>
              </a:rPr>
              <a:t>中</a:t>
            </a:r>
            <a:endParaRPr lang="en-US" altLang="zh-TW" dirty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wc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w &lt; file</a:t>
            </a:r>
            <a:r>
              <a:rPr lang="en-US" altLang="zh-TW" dirty="0">
                <a:latin typeface="Times New Roman" pitchFamily="18" charset="0"/>
              </a:rPr>
              <a:t>1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sz="1100" dirty="0">
                <a:latin typeface="Times New Roman" pitchFamily="18" charset="0"/>
              </a:rPr>
              <a:t>&gt;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dirty="0">
                <a:latin typeface="Times New Roman" pitchFamily="18" charset="0"/>
              </a:rPr>
              <a:t>2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dirty="0">
                <a:latin typeface="High Tower Text" pitchFamily="18" charset="0"/>
              </a:rPr>
              <a:t>cat file</a:t>
            </a:r>
            <a:r>
              <a:rPr lang="en-US" altLang="zh-TW" dirty="0">
                <a:latin typeface="Times New Roman" pitchFamily="18" charset="0"/>
              </a:rPr>
              <a:t>1</a:t>
            </a:r>
            <a:r>
              <a:rPr lang="en-US" altLang="zh-TW" dirty="0">
                <a:latin typeface="High Tower Text" pitchFamily="18" charset="0"/>
              </a:rPr>
              <a:t> | </a:t>
            </a:r>
            <a:r>
              <a:rPr lang="en-US" altLang="zh-TW" dirty="0" err="1">
                <a:latin typeface="High Tower Text" pitchFamily="18" charset="0"/>
              </a:rPr>
              <a:t>wc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w  </a:t>
            </a:r>
            <a:r>
              <a:rPr lang="en-US" altLang="zh-TW" sz="1100" dirty="0">
                <a:latin typeface="Times New Roman" pitchFamily="18" charset="0"/>
              </a:rPr>
              <a:t>&gt;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dirty="0">
                <a:latin typeface="Times New Roman" pitchFamily="18" charset="0"/>
              </a:rPr>
              <a:t>2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TW" dirty="0">
                <a:latin typeface="High Tower Text" pitchFamily="18" charset="0"/>
              </a:rPr>
              <a:t>cat &lt; file</a:t>
            </a:r>
            <a:r>
              <a:rPr lang="en-US" altLang="zh-TW" dirty="0">
                <a:latin typeface="Times New Roman" pitchFamily="18" charset="0"/>
              </a:rPr>
              <a:t>1</a:t>
            </a:r>
            <a:r>
              <a:rPr lang="en-US" altLang="zh-TW" dirty="0">
                <a:latin typeface="High Tower Text" pitchFamily="18" charset="0"/>
              </a:rPr>
              <a:t> | </a:t>
            </a:r>
            <a:r>
              <a:rPr lang="en-US" altLang="zh-TW" dirty="0" err="1">
                <a:latin typeface="High Tower Text" pitchFamily="18" charset="0"/>
              </a:rPr>
              <a:t>wc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w </a:t>
            </a:r>
            <a:r>
              <a:rPr lang="en-US" altLang="zh-TW" sz="1100" dirty="0">
                <a:latin typeface="Times New Roman" pitchFamily="18" charset="0"/>
              </a:rPr>
              <a:t>&gt;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dirty="0">
                <a:latin typeface="Times New Roman" pitchFamily="18" charset="0"/>
              </a:rPr>
              <a:t>2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TW" dirty="0" err="1">
                <a:latin typeface="High Tower Text" pitchFamily="18" charset="0"/>
              </a:rPr>
              <a:t>wc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w file</a:t>
            </a:r>
            <a:r>
              <a:rPr lang="en-US" altLang="zh-TW" dirty="0">
                <a:latin typeface="Times New Roman" pitchFamily="18" charset="0"/>
              </a:rPr>
              <a:t>1</a:t>
            </a:r>
            <a:r>
              <a:rPr lang="en-US" altLang="zh-TW" dirty="0">
                <a:latin typeface="High Tower Text" pitchFamily="18" charset="0"/>
              </a:rPr>
              <a:t> |cut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f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d " " </a:t>
            </a:r>
            <a:r>
              <a:rPr lang="en-US" altLang="zh-TW" sz="1100" dirty="0">
                <a:latin typeface="Times New Roman" pitchFamily="18" charset="0"/>
              </a:rPr>
              <a:t>&gt;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dirty="0">
                <a:latin typeface="Times New Roman" pitchFamily="18" charset="0"/>
              </a:rPr>
              <a:t>2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TW" dirty="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193510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D730F200-902C-48DF-B49E-95F8F36E275E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122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7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7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527392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D866B65-83BC-41FD-9833-8BD4D790C0D7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123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8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3399256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ECA71CDD-0709-483C-80CD-482861BF5FCD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124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9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9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用</a:t>
            </a:r>
            <a:r>
              <a:rPr lang="en-US" altLang="zh-TW" sz="1200" dirty="0">
                <a:solidFill>
                  <a:srgbClr val="FFFFCC"/>
                </a:solidFill>
                <a:latin typeface="High Tower Text" pitchFamily="18" charset="0"/>
              </a:rPr>
              <a:t>ls </a:t>
            </a:r>
            <a:r>
              <a:rPr lang="en-US" altLang="zh-TW" sz="1200" dirty="0">
                <a:solidFill>
                  <a:srgbClr val="FFFFCC"/>
                </a:solidFill>
                <a:latin typeface="Times New Roman" pitchFamily="18" charset="0"/>
              </a:rPr>
              <a:t>$*</a:t>
            </a:r>
            <a:r>
              <a:rPr lang="en-US" altLang="zh-TW" sz="1200" dirty="0">
                <a:solidFill>
                  <a:srgbClr val="FFFFCC"/>
                </a:solidFill>
                <a:latin typeface="High Tower Text" pitchFamily="18" charset="0"/>
              </a:rPr>
              <a:t> | </a:t>
            </a:r>
            <a:r>
              <a:rPr lang="en-US" altLang="zh-TW" sz="1200" dirty="0" err="1">
                <a:solidFill>
                  <a:srgbClr val="FFFFCC"/>
                </a:solidFill>
                <a:latin typeface="High Tower Text" pitchFamily="18" charset="0"/>
              </a:rPr>
              <a:t>wc</a:t>
            </a:r>
            <a:r>
              <a:rPr lang="en-US" altLang="zh-TW" sz="1200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1200" b="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1200" dirty="0">
                <a:solidFill>
                  <a:srgbClr val="FFFFCC"/>
                </a:solidFill>
                <a:latin typeface="High Tower Text" pitchFamily="18" charset="0"/>
              </a:rPr>
              <a:t>l</a:t>
            </a:r>
          </a:p>
          <a:p>
            <a:pPr eaLnBrk="1" hangingPunct="1"/>
            <a:r>
              <a:rPr lang="zh-TW" altLang="en-US" dirty="0"/>
              <a:t>可化簡</a:t>
            </a:r>
            <a:endParaRPr lang="en-US" altLang="zh-TW" dirty="0"/>
          </a:p>
          <a:p>
            <a:pPr marL="342900" indent="-342900"/>
            <a:r>
              <a:rPr lang="en-US" altLang="zh-TW" sz="1200" dirty="0">
                <a:solidFill>
                  <a:srgbClr val="FFFFCC"/>
                </a:solidFill>
                <a:latin typeface="High Tower Text" pitchFamily="18" charset="0"/>
              </a:rPr>
              <a:t>ls </a:t>
            </a:r>
            <a:r>
              <a:rPr lang="en-US" altLang="zh-TW" sz="1200" dirty="0">
                <a:solidFill>
                  <a:srgbClr val="FFFFCC"/>
                </a:solidFill>
                <a:latin typeface="Times New Roman" pitchFamily="18" charset="0"/>
              </a:rPr>
              <a:t>$*</a:t>
            </a:r>
            <a:r>
              <a:rPr lang="en-US" altLang="zh-TW" sz="1200" dirty="0">
                <a:solidFill>
                  <a:srgbClr val="FFFFCC"/>
                </a:solidFill>
                <a:latin typeface="High Tower Text" pitchFamily="18" charset="0"/>
              </a:rPr>
              <a:t> &gt; </a:t>
            </a:r>
            <a:r>
              <a:rPr lang="en-US" altLang="zh-TW" sz="1200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en-US" altLang="zh-TW" sz="12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/>
            <a:r>
              <a:rPr lang="en-US" altLang="zh-TW" sz="1200" dirty="0" err="1">
                <a:solidFill>
                  <a:srgbClr val="FFFFCC"/>
                </a:solidFill>
                <a:latin typeface="High Tower Text" pitchFamily="18" charset="0"/>
              </a:rPr>
              <a:t>wc</a:t>
            </a:r>
            <a:r>
              <a:rPr lang="en-US" altLang="zh-TW" sz="1200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1200" b="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1200" dirty="0">
                <a:solidFill>
                  <a:srgbClr val="FFFFCC"/>
                </a:solidFill>
                <a:latin typeface="High Tower Text" pitchFamily="18" charset="0"/>
              </a:rPr>
              <a:t>l &lt; </a:t>
            </a:r>
            <a:r>
              <a:rPr lang="en-US" altLang="zh-TW" sz="1200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en-US" altLang="zh-TW" sz="12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/>
            <a:r>
              <a:rPr lang="en-US" altLang="zh-TW" sz="1200" dirty="0">
                <a:solidFill>
                  <a:srgbClr val="FFFFCC"/>
                </a:solidFill>
                <a:latin typeface="High Tower Text" pitchFamily="18" charset="0"/>
              </a:rPr>
              <a:t>rm </a:t>
            </a:r>
            <a:r>
              <a:rPr lang="en-US" altLang="zh-TW" sz="1200" b="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1200" dirty="0">
                <a:solidFill>
                  <a:srgbClr val="FFFFCC"/>
                </a:solidFill>
                <a:latin typeface="High Tower Text" pitchFamily="18" charset="0"/>
              </a:rPr>
              <a:t>f </a:t>
            </a:r>
            <a:r>
              <a:rPr lang="en-US" altLang="zh-TW" sz="1200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zh-TW" altLang="en-US" sz="1200" dirty="0">
              <a:solidFill>
                <a:srgbClr val="FFFFCC"/>
              </a:solidFill>
              <a:latin typeface="Times New Roman" pitchFamily="18" charset="0"/>
            </a:endParaRPr>
          </a:p>
          <a:p>
            <a:pPr eaLnBrk="1" hangingPunct="1"/>
            <a:r>
              <a:rPr lang="zh-TW" altLang="en-US" dirty="0"/>
              <a:t>並達到同樣的結果</a:t>
            </a:r>
          </a:p>
        </p:txBody>
      </p:sp>
    </p:spTree>
    <p:extLst>
      <p:ext uri="{BB962C8B-B14F-4D97-AF65-F5344CB8AC3E}">
        <p14:creationId xmlns:p14="http://schemas.microsoft.com/office/powerpoint/2010/main" val="848654567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125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89582197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93B70FA3-0068-4A86-8322-5D2E5E9C778F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126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13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13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6256643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CC0BC11D-0808-4F46-9733-5AC4B67DA258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127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2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54900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11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342887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F5389CE6-215B-4BDF-90A4-59E4F0B3D84F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128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3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5691090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E2329840-CD24-4787-AB2A-272C6417397F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129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1807617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98170379-D44C-445A-A6FB-50E791C30008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130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5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5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87401347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15F11BF-AD21-4021-A912-1734C857A617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131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6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4932633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15F11BF-AD21-4021-A912-1734C857A617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132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6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我們可以用一行指令</a:t>
            </a:r>
            <a:r>
              <a:rPr lang="en-US" altLang="zh-TW" dirty="0"/>
              <a:t>:</a:t>
            </a:r>
            <a:r>
              <a:rPr lang="en-US" altLang="zh-TW" sz="12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history |tail </a:t>
            </a:r>
            <a:r>
              <a:rPr lang="en-US" altLang="zh-TW" sz="1200" b="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-</a:t>
            </a:r>
            <a:r>
              <a:rPr lang="en-US" altLang="zh-TW" sz="11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4</a:t>
            </a:r>
            <a:r>
              <a:rPr lang="en-US" altLang="zh-TW" sz="12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|head </a:t>
            </a:r>
            <a:r>
              <a:rPr lang="en-US" altLang="zh-TW" sz="1200" b="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-</a:t>
            </a:r>
            <a:r>
              <a:rPr lang="en-US" altLang="zh-TW" sz="11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3</a:t>
            </a:r>
            <a:r>
              <a:rPr lang="en-US" altLang="zh-TW" sz="12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|cut </a:t>
            </a:r>
            <a:r>
              <a:rPr lang="en-US" altLang="zh-TW" sz="12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12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complement</a:t>
            </a:r>
            <a:r>
              <a:rPr lang="en-US" altLang="zh-TW" sz="14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</a:t>
            </a:r>
            <a:r>
              <a:rPr lang="en-US" altLang="zh-TW" sz="14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12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c</a:t>
            </a:r>
            <a:r>
              <a:rPr lang="en-US" altLang="zh-TW" sz="12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14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12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14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</a:t>
            </a:r>
            <a:r>
              <a:rPr lang="en-US" altLang="zh-TW" sz="12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</a:rPr>
              <a:t>&gt;</a:t>
            </a:r>
            <a:r>
              <a:rPr lang="en-US" altLang="zh-TW" sz="12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tempfile</a:t>
            </a:r>
            <a:r>
              <a:rPr lang="en-US" altLang="zh-TW" sz="12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5</a:t>
            </a:r>
            <a:endParaRPr lang="en-US" altLang="zh-TW" sz="1200" dirty="0">
              <a:solidFill>
                <a:srgbClr val="FFFFFF">
                  <a:lumMod val="95000"/>
                </a:srgbClr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TW" altLang="en-US" dirty="0"/>
              <a:t>去簡化</a:t>
            </a:r>
            <a:endParaRPr lang="en-US" altLang="zh-TW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1100" b="1" dirty="0">
                <a:solidFill>
                  <a:srgbClr val="FFFFFF"/>
                </a:solidFill>
              </a:rPr>
              <a:t>% 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history </a:t>
            </a:r>
            <a:r>
              <a:rPr lang="en-US" altLang="zh-TW" sz="12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1100" b="1" dirty="0">
                <a:solidFill>
                  <a:srgbClr val="FFFFFF"/>
                </a:solidFill>
                <a:latin typeface="Times New Roman" pitchFamily="18" charset="0"/>
              </a:rPr>
              <a:t>2</a:t>
            </a:r>
            <a:endParaRPr lang="zh-TW" altLang="en-US" sz="1100" b="1" dirty="0">
              <a:solidFill>
                <a:srgbClr val="FFFFFF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1100" b="1" dirty="0">
                <a:solidFill>
                  <a:srgbClr val="FFFFFF"/>
                </a:solidFill>
              </a:rPr>
              <a:t>% 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tail </a:t>
            </a:r>
            <a:r>
              <a:rPr lang="en-US" altLang="zh-TW" sz="12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11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1100" b="1" dirty="0">
                <a:solidFill>
                  <a:srgbClr val="FFFFFF"/>
                </a:solidFill>
                <a:latin typeface="Times New Roman" pitchFamily="18" charset="0"/>
              </a:rPr>
              <a:t>2 </a:t>
            </a:r>
            <a:r>
              <a:rPr lang="en-US" altLang="zh-TW" sz="12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1100" b="1" dirty="0">
                <a:solidFill>
                  <a:srgbClr val="FFFFFF"/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1100" b="1" dirty="0">
                <a:solidFill>
                  <a:srgbClr val="FFFFFF"/>
                </a:solidFill>
              </a:rPr>
              <a:t>% 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head </a:t>
            </a:r>
            <a:r>
              <a:rPr lang="en-US" altLang="zh-TW" sz="12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1100" b="1" dirty="0">
                <a:solidFill>
                  <a:srgbClr val="FFFFFF"/>
                </a:solidFill>
                <a:latin typeface="Times New Roman" pitchFamily="18" charset="0"/>
              </a:rPr>
              <a:t>3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1100" b="1" dirty="0">
                <a:solidFill>
                  <a:srgbClr val="FFFFFF"/>
                </a:solidFill>
                <a:latin typeface="Times New Roman" pitchFamily="18" charset="0"/>
              </a:rPr>
              <a:t>3 </a:t>
            </a:r>
            <a:r>
              <a:rPr lang="en-US" altLang="zh-TW" sz="12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11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ts val="400"/>
              </a:spcBef>
              <a:buFontTx/>
              <a:buNone/>
            </a:pPr>
            <a:r>
              <a:rPr lang="en-US" altLang="zh-TW" sz="1100" b="1" dirty="0">
                <a:solidFill>
                  <a:srgbClr val="FFFFFF"/>
                </a:solidFill>
              </a:rPr>
              <a:t>% 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cut</a:t>
            </a:r>
            <a:r>
              <a:rPr lang="en-US" altLang="zh-TW" sz="11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12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complement </a:t>
            </a:r>
            <a:r>
              <a:rPr lang="en-US" altLang="zh-TW" sz="12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c</a:t>
            </a:r>
            <a:r>
              <a:rPr lang="en-US" altLang="zh-TW" sz="11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12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11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11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  <a:r>
              <a:rPr lang="en-US" altLang="zh-TW" sz="1200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12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1100" b="1" dirty="0">
                <a:solidFill>
                  <a:srgbClr val="FFFFFF"/>
                </a:solidFill>
                <a:latin typeface="Times New Roman" pitchFamily="18" charset="0"/>
              </a:rPr>
              <a:t>5</a:t>
            </a:r>
          </a:p>
          <a:p>
            <a:pPr eaLnBrk="1" hangingPunct="1">
              <a:lnSpc>
                <a:spcPct val="80000"/>
              </a:lnSpc>
              <a:spcBef>
                <a:spcPts val="400"/>
              </a:spcBef>
              <a:buFontTx/>
              <a:buNone/>
            </a:pPr>
            <a:r>
              <a:rPr lang="zh-TW" altLang="en-US" sz="1100" b="1" dirty="0">
                <a:solidFill>
                  <a:srgbClr val="FFFFFF"/>
                </a:solidFill>
                <a:latin typeface="Times New Roman" pitchFamily="18" charset="0"/>
              </a:rPr>
              <a:t>這四行的工作</a:t>
            </a:r>
            <a:endParaRPr lang="en-US" altLang="zh-TW" sz="1100" b="1" dirty="0">
              <a:solidFill>
                <a:srgbClr val="FFFFFF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endParaRPr lang="en-US" altLang="zh-TW" sz="1100" b="1" dirty="0">
              <a:solidFill>
                <a:srgbClr val="FFFFFF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406200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133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918866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134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757933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>
                <a:latin typeface="High Tower Text" pitchFamily="18" charset="0"/>
              </a:rPr>
              <a:t>ls |tee </a:t>
            </a:r>
            <a:r>
              <a:rPr lang="en-US" altLang="zh-TW" sz="1200" dirty="0" err="1">
                <a:solidFill>
                  <a:schemeClr val="bg1"/>
                </a:solidFill>
                <a:latin typeface="High Tower Text" pitchFamily="18" charset="0"/>
              </a:rPr>
              <a:t>newfile</a:t>
            </a:r>
            <a:r>
              <a:rPr lang="en-US" altLang="zh-TW" sz="1200" dirty="0">
                <a:latin typeface="High Tower Text" pitchFamily="18" charset="0"/>
              </a:rPr>
              <a:t> |  </a:t>
            </a:r>
            <a:r>
              <a:rPr lang="en-US" altLang="zh-TW" sz="1200" dirty="0" err="1">
                <a:latin typeface="High Tower Text" pitchFamily="18" charset="0"/>
              </a:rPr>
              <a:t>wc</a:t>
            </a:r>
            <a:r>
              <a:rPr lang="en-US" altLang="zh-TW" sz="1200" dirty="0">
                <a:latin typeface="High Tower Text" pitchFamily="18" charset="0"/>
              </a:rPr>
              <a:t> </a:t>
            </a:r>
            <a:r>
              <a:rPr lang="en-US" altLang="zh-TW" sz="1200" dirty="0">
                <a:latin typeface="Arial Narrow" pitchFamily="34" charset="0"/>
              </a:rPr>
              <a:t>–</a:t>
            </a:r>
            <a:r>
              <a:rPr lang="en-US" altLang="zh-TW" sz="1200" dirty="0">
                <a:latin typeface="High Tower Text" pitchFamily="18" charset="0"/>
              </a:rPr>
              <a:t>l</a:t>
            </a:r>
            <a:r>
              <a:rPr lang="zh-TW" altLang="en-US" sz="1200" dirty="0">
                <a:latin typeface="High Tower Text" pitchFamily="18" charset="0"/>
              </a:rPr>
              <a:t> 的範例中</a:t>
            </a:r>
            <a:endParaRPr lang="en-US" altLang="zh-TW" sz="1200" dirty="0">
              <a:latin typeface="High Tower Text" pitchFamily="18" charset="0"/>
            </a:endParaRPr>
          </a:p>
          <a:p>
            <a:r>
              <a:rPr lang="zh-TW" altLang="en-US" dirty="0"/>
              <a:t>用</a:t>
            </a:r>
            <a:r>
              <a:rPr lang="en-US" altLang="zh-TW" dirty="0"/>
              <a:t>tee</a:t>
            </a:r>
            <a:r>
              <a:rPr lang="zh-TW" altLang="en-US" dirty="0"/>
              <a:t>將</a:t>
            </a:r>
            <a:r>
              <a:rPr lang="en-US" altLang="zh-TW" dirty="0"/>
              <a:t>ls</a:t>
            </a:r>
            <a:r>
              <a:rPr lang="zh-TW" altLang="en-US" dirty="0"/>
              <a:t>指令的輸出傳給</a:t>
            </a:r>
            <a:r>
              <a:rPr lang="en-US" altLang="zh-TW" dirty="0" err="1"/>
              <a:t>newfile</a:t>
            </a:r>
            <a:r>
              <a:rPr lang="zh-TW" altLang="en-US" dirty="0"/>
              <a:t>和 </a:t>
            </a:r>
            <a:r>
              <a:rPr lang="en-US" altLang="zh-TW" dirty="0" err="1"/>
              <a:t>wc</a:t>
            </a:r>
            <a:r>
              <a:rPr lang="en-US" altLang="zh-TW" dirty="0"/>
              <a:t> -l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135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26199927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136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372017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137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017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 kern="0" dirty="0">
                <a:solidFill>
                  <a:schemeClr val="tx2"/>
                </a:solidFill>
                <a:latin typeface="Andale Mono"/>
              </a:rPr>
              <a:t>;</a:t>
            </a:r>
            <a:r>
              <a:rPr lang="en-US" altLang="zh-TW" sz="1050" b="1" kern="0" dirty="0">
                <a:solidFill>
                  <a:schemeClr val="tx2"/>
                </a:solidFill>
                <a:latin typeface="Andale Mono"/>
              </a:rPr>
              <a:t> </a:t>
            </a:r>
            <a:r>
              <a:rPr lang="zh-TW" altLang="en-US" sz="1050" b="1" kern="0" dirty="0">
                <a:solidFill>
                  <a:schemeClr val="tx2"/>
                </a:solidFill>
                <a:latin typeface="Andale Mono"/>
              </a:rPr>
              <a:t>表示將各自獨立的指令分開</a:t>
            </a:r>
            <a:r>
              <a:rPr lang="en-US" altLang="zh-TW" sz="1050" b="1" kern="0" dirty="0">
                <a:solidFill>
                  <a:schemeClr val="tx2"/>
                </a:solidFill>
                <a:latin typeface="Andale Mono"/>
              </a:rPr>
              <a:t>(</a:t>
            </a:r>
            <a:r>
              <a:rPr lang="zh-TW" altLang="en-US" sz="1050" b="1" kern="0" dirty="0">
                <a:solidFill>
                  <a:schemeClr val="tx2"/>
                </a:solidFill>
                <a:latin typeface="Andale Mono"/>
              </a:rPr>
              <a:t>跟</a:t>
            </a:r>
            <a:r>
              <a:rPr lang="en-US" altLang="zh-TW" sz="1050" b="1" kern="0" dirty="0">
                <a:solidFill>
                  <a:schemeClr val="tx2"/>
                </a:solidFill>
                <a:latin typeface="Andale Mono"/>
              </a:rPr>
              <a:t>C</a:t>
            </a:r>
            <a:r>
              <a:rPr lang="zh-TW" altLang="en-US" sz="1050" b="1" kern="0" dirty="0">
                <a:solidFill>
                  <a:schemeClr val="tx2"/>
                </a:solidFill>
                <a:latin typeface="Andale Mono"/>
              </a:rPr>
              <a:t>一樣</a:t>
            </a:r>
            <a:r>
              <a:rPr lang="en-US" altLang="zh-TW" sz="1050" b="1" kern="0" dirty="0">
                <a:solidFill>
                  <a:schemeClr val="tx2"/>
                </a:solidFill>
                <a:latin typeface="Andale Mono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1" kern="0" dirty="0">
                <a:solidFill>
                  <a:schemeClr val="tx2"/>
                </a:solidFill>
                <a:latin typeface="Andale Mono"/>
              </a:rPr>
              <a:t>在使用</a:t>
            </a:r>
            <a:r>
              <a:rPr lang="en-US" altLang="zh-TW" b="1" kern="0" dirty="0">
                <a:solidFill>
                  <a:schemeClr val="tx2"/>
                </a:solidFill>
                <a:latin typeface="Andale Mono"/>
              </a:rPr>
              <a:t>alias </a:t>
            </a:r>
            <a:r>
              <a:rPr lang="en-US" altLang="zh-TW" b="1" kern="0" dirty="0" err="1">
                <a:solidFill>
                  <a:schemeClr val="tx2"/>
                </a:solidFill>
                <a:latin typeface="Andale Mono"/>
              </a:rPr>
              <a:t>cdNshow</a:t>
            </a:r>
            <a:r>
              <a:rPr lang="en-US" altLang="zh-TW" b="1" kern="0" dirty="0">
                <a:solidFill>
                  <a:schemeClr val="tx2"/>
                </a:solidFill>
                <a:latin typeface="Arial Narrow" pitchFamily="34" charset="0"/>
              </a:rPr>
              <a:t>=</a:t>
            </a:r>
            <a:r>
              <a:rPr lang="en-US" altLang="zh-TW" b="1" kern="0" dirty="0">
                <a:solidFill>
                  <a:schemeClr val="tx2"/>
                </a:solidFill>
              </a:rPr>
              <a:t>'</a:t>
            </a:r>
            <a:r>
              <a:rPr lang="en-US" altLang="zh-TW" b="1" kern="0" dirty="0">
                <a:solidFill>
                  <a:schemeClr val="tx2"/>
                </a:solidFill>
                <a:latin typeface="Andale Mono"/>
              </a:rPr>
              <a:t>cd;</a:t>
            </a:r>
            <a:r>
              <a:rPr lang="en-US" altLang="zh-TW" sz="1050" b="1" kern="0" dirty="0">
                <a:solidFill>
                  <a:schemeClr val="tx2"/>
                </a:solidFill>
                <a:latin typeface="Andale Mono"/>
              </a:rPr>
              <a:t> </a:t>
            </a:r>
            <a:r>
              <a:rPr lang="en-US" altLang="zh-TW" b="1" kern="0" dirty="0" err="1">
                <a:solidFill>
                  <a:schemeClr val="tx2"/>
                </a:solidFill>
                <a:latin typeface="Andale Mono"/>
              </a:rPr>
              <a:t>ls</a:t>
            </a:r>
            <a:r>
              <a:rPr lang="en-US" altLang="zh-TW" b="1" kern="0" dirty="0" err="1">
                <a:solidFill>
                  <a:schemeClr val="tx2"/>
                </a:solidFill>
              </a:rPr>
              <a:t>‘</a:t>
            </a:r>
            <a:r>
              <a:rPr lang="zh-TW" altLang="en-US" b="1" kern="0" dirty="0">
                <a:solidFill>
                  <a:schemeClr val="tx2"/>
                </a:solidFill>
              </a:rPr>
              <a:t>後</a:t>
            </a:r>
            <a:endParaRPr lang="en-US" altLang="zh-TW" b="1" kern="0" dirty="0">
              <a:solidFill>
                <a:schemeClr val="tx2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1" kern="0" dirty="0">
                <a:solidFill>
                  <a:schemeClr val="tx2"/>
                </a:solidFill>
              </a:rPr>
              <a:t>若輸入指令</a:t>
            </a:r>
            <a:r>
              <a:rPr lang="en-US" altLang="zh-TW" b="1" kern="0" dirty="0" err="1">
                <a:solidFill>
                  <a:schemeClr val="tx2"/>
                </a:solidFill>
              </a:rPr>
              <a:t>cdNshow</a:t>
            </a:r>
            <a:r>
              <a:rPr lang="en-US" altLang="zh-TW" b="1" kern="0" dirty="0">
                <a:solidFill>
                  <a:schemeClr val="tx2"/>
                </a:solidFill>
              </a:rPr>
              <a:t> </a:t>
            </a:r>
            <a:r>
              <a:rPr lang="zh-TW" altLang="en-US" b="1" kern="0" dirty="0">
                <a:solidFill>
                  <a:schemeClr val="tx2"/>
                </a:solidFill>
              </a:rPr>
              <a:t>則會執行</a:t>
            </a:r>
            <a:r>
              <a:rPr lang="en-US" altLang="zh-TW" b="1" kern="0" dirty="0">
                <a:solidFill>
                  <a:schemeClr val="tx2"/>
                </a:solidFill>
              </a:rPr>
              <a:t>cd</a:t>
            </a:r>
            <a:r>
              <a:rPr lang="zh-TW" altLang="en-US" b="1" kern="0" dirty="0">
                <a:solidFill>
                  <a:schemeClr val="tx2"/>
                </a:solidFill>
              </a:rPr>
              <a:t>和</a:t>
            </a:r>
            <a:r>
              <a:rPr lang="en-US" altLang="zh-TW" b="1" kern="0" dirty="0">
                <a:solidFill>
                  <a:schemeClr val="tx2"/>
                </a:solidFill>
              </a:rPr>
              <a:t>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12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430934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用</a:t>
            </a:r>
            <a:r>
              <a:rPr lang="en-US" altLang="zh-TW" dirty="0"/>
              <a:t>` `</a:t>
            </a:r>
            <a:r>
              <a:rPr lang="zh-TW" altLang="en-US" dirty="0"/>
              <a:t> 將指令轉成另一個指令的參數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138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43072774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139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979655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140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40787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如果我們要搜尋某些可能在子目錄的檔案內容</a:t>
            </a:r>
            <a:r>
              <a:rPr lang="en-US" altLang="zh-TW" dirty="0"/>
              <a:t>,</a:t>
            </a:r>
            <a:r>
              <a:rPr lang="zh-TW" altLang="en-US" dirty="0"/>
              <a:t>就會需要用到</a:t>
            </a:r>
            <a:r>
              <a:rPr lang="en-US" altLang="zh-TW" dirty="0"/>
              <a:t>find</a:t>
            </a:r>
            <a:r>
              <a:rPr lang="zh-TW" altLang="en-US" dirty="0"/>
              <a:t>和</a:t>
            </a:r>
            <a:r>
              <a:rPr lang="en-US" altLang="zh-TW" dirty="0" err="1"/>
              <a:t>fgrep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143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8959401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如果我們要搜尋某些可能在子目錄的檔案內容</a:t>
            </a:r>
            <a:r>
              <a:rPr lang="en-US" altLang="zh-TW" dirty="0"/>
              <a:t>,</a:t>
            </a:r>
            <a:r>
              <a:rPr lang="zh-TW" altLang="en-US" dirty="0"/>
              <a:t>就會需要用到</a:t>
            </a:r>
            <a:r>
              <a:rPr lang="en-US" altLang="zh-TW" dirty="0"/>
              <a:t>find</a:t>
            </a:r>
            <a:r>
              <a:rPr lang="zh-TW" altLang="en-US" dirty="0"/>
              <a:t>和</a:t>
            </a:r>
            <a:r>
              <a:rPr lang="en-US" altLang="zh-TW" dirty="0" err="1"/>
              <a:t>fgrep</a:t>
            </a:r>
            <a:endParaRPr lang="zh-TW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但</a:t>
            </a:r>
            <a:r>
              <a:rPr lang="en-US" altLang="zh-TW" dirty="0">
                <a:latin typeface="High Tower Text" panose="02040502050506030303" pitchFamily="18" charset="0"/>
              </a:rPr>
              <a:t>find . </a:t>
            </a:r>
            <a:r>
              <a:rPr lang="en-US" altLang="zh-TW" dirty="0">
                <a:latin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anose="02040502050506030303" pitchFamily="18" charset="0"/>
              </a:rPr>
              <a:t>name </a:t>
            </a:r>
            <a:r>
              <a:rPr lang="en-US" altLang="zh-TW" b="1" dirty="0">
                <a:latin typeface="High Tower Text" panose="02040502050506030303" pitchFamily="18" charset="0"/>
              </a:rPr>
              <a:t>“</a:t>
            </a:r>
            <a:r>
              <a:rPr lang="en-US" altLang="zh-TW" dirty="0">
                <a:latin typeface="High Tower Text" panose="02040502050506030303" pitchFamily="18" charset="0"/>
              </a:rPr>
              <a:t>*.c</a:t>
            </a:r>
            <a:r>
              <a:rPr lang="en-US" altLang="zh-TW" b="1" dirty="0">
                <a:latin typeface="High Tower Text" panose="02040502050506030303" pitchFamily="18" charset="0"/>
              </a:rPr>
              <a:t>”</a:t>
            </a:r>
            <a:r>
              <a:rPr lang="en-US" altLang="zh-TW" dirty="0">
                <a:latin typeface="High Tower Text" panose="02040502050506030303" pitchFamily="18" charset="0"/>
              </a:rPr>
              <a:t> |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main</a:t>
            </a:r>
            <a:r>
              <a:rPr lang="en-US" altLang="zh-TW" dirty="0"/>
              <a:t>   </a:t>
            </a:r>
            <a:r>
              <a:rPr lang="zh-TW" altLang="en-US" dirty="0"/>
              <a:t>這個情況下</a:t>
            </a:r>
            <a:r>
              <a:rPr lang="en-US" altLang="zh-TW" dirty="0"/>
              <a:t>,</a:t>
            </a:r>
            <a:r>
              <a:rPr lang="zh-TW" altLang="en-US" dirty="0"/>
              <a:t>只是是檔案名稱被傳送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144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9551879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在改成</a:t>
            </a:r>
            <a:r>
              <a:rPr lang="en-US" altLang="zh-TW" dirty="0">
                <a:latin typeface="High Tower Text" panose="02040502050506030303" pitchFamily="18" charset="0"/>
              </a:rPr>
              <a:t>find . </a:t>
            </a:r>
            <a:r>
              <a:rPr lang="en-US" altLang="zh-TW" dirty="0">
                <a:latin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anose="02040502050506030303" pitchFamily="18" charset="0"/>
              </a:rPr>
              <a:t>name </a:t>
            </a:r>
            <a:r>
              <a:rPr lang="en-US" altLang="zh-TW" b="1" dirty="0">
                <a:latin typeface="High Tower Text" panose="02040502050506030303" pitchFamily="18" charset="0"/>
              </a:rPr>
              <a:t>“</a:t>
            </a:r>
            <a:r>
              <a:rPr lang="en-US" altLang="zh-TW" dirty="0">
                <a:latin typeface="High Tower Text" panose="02040502050506030303" pitchFamily="18" charset="0"/>
              </a:rPr>
              <a:t>*.c</a:t>
            </a:r>
            <a:r>
              <a:rPr lang="en-US" altLang="zh-TW" b="1" dirty="0">
                <a:latin typeface="High Tower Text" panose="02040502050506030303" pitchFamily="18" charset="0"/>
              </a:rPr>
              <a:t>”</a:t>
            </a:r>
            <a:r>
              <a:rPr lang="en-US" altLang="zh-TW" dirty="0">
                <a:latin typeface="High Tower Text" panose="02040502050506030303" pitchFamily="18" charset="0"/>
              </a:rPr>
              <a:t> | </a:t>
            </a:r>
            <a:r>
              <a:rPr lang="en-US" altLang="zh-TW" dirty="0" err="1">
                <a:latin typeface="High Tower Text" panose="02040502050506030303" pitchFamily="18" charset="0"/>
              </a:rPr>
              <a:t>xargs</a:t>
            </a:r>
            <a:r>
              <a:rPr lang="en-US" altLang="zh-TW" dirty="0">
                <a:latin typeface="High Tower Text" panose="02040502050506030303" pitchFamily="18" charset="0"/>
              </a:rPr>
              <a:t>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main</a:t>
            </a:r>
            <a:r>
              <a:rPr lang="en-US" altLang="zh-TW" dirty="0"/>
              <a:t> </a:t>
            </a:r>
            <a:r>
              <a:rPr lang="zh-TW" altLang="en-US" dirty="0"/>
              <a:t>後</a:t>
            </a:r>
            <a:endParaRPr lang="en-US" altLang="zh-TW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將</a:t>
            </a:r>
            <a:r>
              <a:rPr lang="en-US" altLang="zh-TW" dirty="0"/>
              <a:t>find</a:t>
            </a:r>
            <a:r>
              <a:rPr lang="zh-TW" altLang="en-US" dirty="0"/>
              <a:t>指令傳送的內容變成參數傳給</a:t>
            </a:r>
            <a:r>
              <a:rPr lang="en-US" altLang="zh-TW" dirty="0" err="1"/>
              <a:t>fgrep</a:t>
            </a:r>
            <a:r>
              <a:rPr lang="zh-TW" altLang="en-US" dirty="0"/>
              <a:t>指令</a:t>
            </a:r>
            <a:r>
              <a:rPr lang="en-US" altLang="zh-TW" dirty="0"/>
              <a:t>,</a:t>
            </a:r>
            <a:r>
              <a:rPr lang="zh-TW" altLang="en-US" dirty="0"/>
              <a:t>即可得到我們想要的結果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145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65052208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147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509573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/>
              <a:t>xargs</a:t>
            </a:r>
            <a:r>
              <a:rPr lang="zh-TW" altLang="en-US" dirty="0"/>
              <a:t>的功用就相當於把</a:t>
            </a:r>
            <a:r>
              <a:rPr lang="en-US" altLang="zh-TW" sz="1200" dirty="0" err="1">
                <a:latin typeface="High Tower Text" panose="02040502050506030303" pitchFamily="18" charset="0"/>
              </a:rPr>
              <a:t>xargs</a:t>
            </a:r>
            <a:r>
              <a:rPr lang="en-US" altLang="zh-TW" sz="1200" dirty="0">
                <a:latin typeface="High Tower Text" panose="02040502050506030303" pitchFamily="18" charset="0"/>
              </a:rPr>
              <a:t> </a:t>
            </a:r>
            <a:r>
              <a:rPr lang="en-US" altLang="zh-TW" sz="1200" dirty="0" err="1">
                <a:latin typeface="High Tower Text" panose="02040502050506030303" pitchFamily="18" charset="0"/>
              </a:rPr>
              <a:t>fgrep</a:t>
            </a:r>
            <a:r>
              <a:rPr lang="en-US" altLang="zh-TW" sz="1200" dirty="0">
                <a:latin typeface="High Tower Text" panose="02040502050506030303" pitchFamily="18" charset="0"/>
              </a:rPr>
              <a:t> word</a:t>
            </a:r>
            <a:r>
              <a:rPr lang="zh-TW" altLang="en-US" sz="1200" dirty="0">
                <a:latin typeface="High Tower Text" panose="02040502050506030303" pitchFamily="18" charset="0"/>
              </a:rPr>
              <a:t>變成</a:t>
            </a:r>
            <a:r>
              <a:rPr lang="en-US" altLang="zh-TW" sz="1200" dirty="0" err="1">
                <a:solidFill>
                  <a:srgbClr val="C00000"/>
                </a:solidFill>
                <a:latin typeface="High Tower Text" panose="02040502050506030303" pitchFamily="18" charset="0"/>
              </a:rPr>
              <a:t>fgrep</a:t>
            </a:r>
            <a:r>
              <a:rPr lang="en-US" altLang="zh-TW" sz="1200" dirty="0">
                <a:solidFill>
                  <a:srgbClr val="C00000"/>
                </a:solidFill>
                <a:latin typeface="High Tower Text" panose="02040502050506030303" pitchFamily="18" charset="0"/>
              </a:rPr>
              <a:t> word /subdir</a:t>
            </a:r>
            <a:r>
              <a:rPr lang="en-US" altLang="zh-TW" sz="1200" dirty="0">
                <a:solidFill>
                  <a:srgbClr val="C00000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TW" sz="1200" dirty="0">
                <a:solidFill>
                  <a:srgbClr val="C00000"/>
                </a:solidFill>
                <a:latin typeface="High Tower Text" panose="02040502050506030303" pitchFamily="18" charset="0"/>
              </a:rPr>
              <a:t>/</a:t>
            </a:r>
            <a:r>
              <a:rPr lang="en-US" altLang="zh-TW" sz="1200" dirty="0" err="1">
                <a:solidFill>
                  <a:srgbClr val="C00000"/>
                </a:solidFill>
                <a:latin typeface="High Tower Text" panose="02040502050506030303" pitchFamily="18" charset="0"/>
              </a:rPr>
              <a:t>myfile</a:t>
            </a:r>
            <a:r>
              <a:rPr lang="en-US" altLang="zh-TW" sz="1100" dirty="0">
                <a:solidFill>
                  <a:srgbClr val="C00000"/>
                </a:solidFill>
              </a:rPr>
              <a:t> 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151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16286162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153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60191630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154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627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當你輸入路徑名稱</a:t>
            </a:r>
            <a:r>
              <a:rPr lang="en-US" altLang="zh-TW" dirty="0"/>
              <a:t>,</a:t>
            </a:r>
            <a:r>
              <a:rPr lang="zh-TW" altLang="en-US" dirty="0"/>
              <a:t>使用</a:t>
            </a:r>
            <a:r>
              <a:rPr lang="en-US" altLang="zh-TW" dirty="0" err="1"/>
              <a:t>basename</a:t>
            </a:r>
            <a:r>
              <a:rPr lang="zh-TW" altLang="en-US" dirty="0"/>
              <a:t>有助於你擷取目錄名</a:t>
            </a:r>
            <a:endParaRPr lang="en-US" altLang="zh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13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666940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2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5891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722777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2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5891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053395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fld id="{D3B6159B-7532-4FA1-9774-D3D764F4F9A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  <a:defRPr/>
              </a:pPr>
              <a:t>158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8736736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fld id="{A63EE00D-548C-40FE-BC96-2C6045CD0BEC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  <a:defRPr/>
              </a:pPr>
              <a:t>162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7305692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fld id="{D3B6159B-7532-4FA1-9774-D3D764F4F9A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  <a:defRPr/>
              </a:pPr>
              <a:t>166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9897502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fld id="{D3B6159B-7532-4FA1-9774-D3D764F4F9A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  <a:defRPr/>
              </a:pPr>
              <a:t>167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01075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fld id="{D3B6159B-7532-4FA1-9774-D3D764F4F9A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  <a:defRPr/>
              </a:pPr>
              <a:t>169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5873253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fld id="{D3B6159B-7532-4FA1-9774-D3D764F4F9A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  <a:defRPr/>
              </a:pPr>
              <a:t>170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4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7769212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62F95E-EF5D-42FA-A7DB-E14A0EDB435E}" type="slidenum">
              <a:rPr kumimoji="0" lang="zh-TW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172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6971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14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6610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!11</a:t>
            </a:r>
            <a:r>
              <a:rPr lang="zh-TW" altLang="en-US" dirty="0"/>
              <a:t>指定要在執行一次於</a:t>
            </a:r>
            <a:r>
              <a:rPr lang="en-US" altLang="zh-TW" dirty="0"/>
              <a:t>history</a:t>
            </a:r>
            <a:r>
              <a:rPr lang="zh-TW" altLang="en-US" dirty="0"/>
              <a:t>中的</a:t>
            </a:r>
            <a:r>
              <a:rPr lang="en-US" altLang="zh-TW" dirty="0"/>
              <a:t>11</a:t>
            </a:r>
            <a:r>
              <a:rPr lang="zh-TW" altLang="en-US" dirty="0"/>
              <a:t>行指令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30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738319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除了行數</a:t>
            </a:r>
            <a:r>
              <a:rPr lang="en-US" altLang="zh-TW" dirty="0"/>
              <a:t>,</a:t>
            </a:r>
            <a:r>
              <a:rPr lang="zh-TW" altLang="en-US" dirty="0"/>
              <a:t>也可以該指令的開頭來指定指令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32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345775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但若總是使用</a:t>
            </a:r>
            <a:r>
              <a:rPr lang="en-US" altLang="zh-TW" dirty="0"/>
              <a:t>!</a:t>
            </a:r>
            <a:r>
              <a:rPr lang="zh-TW" altLang="en-US" dirty="0"/>
              <a:t>的方法</a:t>
            </a:r>
            <a:r>
              <a:rPr lang="en-US" altLang="zh-TW" dirty="0"/>
              <a:t>,</a:t>
            </a:r>
            <a:r>
              <a:rPr lang="zh-TW" altLang="en-US" dirty="0"/>
              <a:t>很容易不小心使用到錯誤的指令而誤刪東西</a:t>
            </a:r>
            <a:endParaRPr lang="en-US" altLang="zh-TW" dirty="0"/>
          </a:p>
          <a:p>
            <a:r>
              <a:rPr lang="zh-TW" altLang="en-US" dirty="0"/>
              <a:t>使用向上的箭頭來選取先前的指令為較佳的作法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/>
              <a:pPr/>
              <a:t>35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448268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36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96225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37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9292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2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44151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78BE48-7730-4B5F-9F9C-E121F4B8E708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38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sz="1200" dirty="0">
                <a:solidFill>
                  <a:schemeClr val="bg1"/>
                </a:solidFill>
                <a:latin typeface="High Tower Text" panose="02040502050506030303" pitchFamily="18" charset="0"/>
              </a:rPr>
              <a:t>你可以使用 </a:t>
            </a:r>
            <a:r>
              <a:rPr lang="en-US" altLang="zh-TW" sz="1200" dirty="0">
                <a:solidFill>
                  <a:schemeClr val="bg1"/>
                </a:solidFill>
                <a:latin typeface="High Tower Text" panose="02040502050506030303" pitchFamily="18" charset="0"/>
              </a:rPr>
              <a:t>cat CherryPie.txt</a:t>
            </a:r>
          </a:p>
          <a:p>
            <a:pPr eaLnBrk="1" hangingPunct="1"/>
            <a:r>
              <a:rPr lang="zh-TW" altLang="en-US" sz="1200" dirty="0">
                <a:solidFill>
                  <a:schemeClr val="bg1"/>
                </a:solidFill>
                <a:latin typeface="High Tower Text" panose="02040502050506030303" pitchFamily="18" charset="0"/>
              </a:rPr>
              <a:t>或是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cat  &lt; CherryPie.txt</a:t>
            </a:r>
            <a:r>
              <a:rPr lang="zh-TW" altLang="en-US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的指令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(</a:t>
            </a:r>
            <a:r>
              <a:rPr lang="zh-TW" altLang="en-US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將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CherryPie.txt</a:t>
            </a:r>
            <a:r>
              <a:rPr lang="zh-TW" altLang="en-US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重新導向成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input</a:t>
            </a:r>
            <a:r>
              <a:rPr lang="zh-TW" altLang="en-US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給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cat)</a:t>
            </a:r>
          </a:p>
          <a:p>
            <a:pPr eaLnBrk="1" hangingPunct="1"/>
            <a:r>
              <a:rPr lang="zh-TW" altLang="en-US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來顯示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CherryPie.txt</a:t>
            </a:r>
            <a:r>
              <a:rPr lang="zh-TW" altLang="en-US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的內容</a:t>
            </a:r>
            <a:endParaRPr lang="en-US" altLang="zh-TW" sz="120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07184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78BE48-7730-4B5F-9F9C-E121F4B8E708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39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100" dirty="0">
                <a:solidFill>
                  <a:schemeClr val="bg1"/>
                </a:solidFill>
                <a:latin typeface="Arial Narrow" panose="020B0606020202030204" pitchFamily="34" charset="0"/>
              </a:rPr>
              <a:t>因為</a:t>
            </a:r>
            <a:r>
              <a:rPr lang="en-US" altLang="zh-TW" sz="12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1200" dirty="0" err="1">
                <a:solidFill>
                  <a:schemeClr val="bg1"/>
                </a:solidFill>
                <a:latin typeface="High Tower Text" panose="02040502050506030303" pitchFamily="18" charset="0"/>
              </a:rPr>
              <a:t>wc</a:t>
            </a:r>
            <a:r>
              <a:rPr lang="en-US" altLang="zh-TW" sz="1200" dirty="0">
                <a:solidFill>
                  <a:schemeClr val="bg1"/>
                </a:solidFill>
                <a:latin typeface="High Tower Text" panose="02040502050506030303" pitchFamily="18" charset="0"/>
              </a:rPr>
              <a:t> &lt; CherryPie.txt </a:t>
            </a:r>
            <a:r>
              <a:rPr lang="zh-TW" altLang="en-US" sz="1200" dirty="0">
                <a:solidFill>
                  <a:schemeClr val="bg1"/>
                </a:solidFill>
                <a:latin typeface="High Tower Text" panose="02040502050506030303" pitchFamily="18" charset="0"/>
              </a:rPr>
              <a:t>使用</a:t>
            </a:r>
            <a:r>
              <a:rPr lang="en-US" altLang="zh-TW" sz="1200" dirty="0">
                <a:solidFill>
                  <a:schemeClr val="bg1"/>
                </a:solidFill>
                <a:latin typeface="High Tower Text" panose="02040502050506030303" pitchFamily="18" charset="0"/>
              </a:rPr>
              <a:t>&lt;,</a:t>
            </a:r>
            <a:r>
              <a:rPr lang="zh-TW" altLang="en-US" sz="1200" dirty="0">
                <a:solidFill>
                  <a:schemeClr val="bg1"/>
                </a:solidFill>
                <a:latin typeface="High Tower Text" panose="02040502050506030303" pitchFamily="18" charset="0"/>
              </a:rPr>
              <a:t>讓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CherryPie.txt</a:t>
            </a:r>
            <a:r>
              <a:rPr lang="zh-TW" altLang="en-US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重新導向成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input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spc="-20" dirty="0">
                <a:solidFill>
                  <a:srgbClr val="FFFFFF"/>
                </a:solidFill>
                <a:latin typeface="High Tower Text" panose="02040502050506030303" pitchFamily="18" charset="0"/>
              </a:rPr>
              <a:t>所以</a:t>
            </a:r>
            <a:r>
              <a:rPr lang="en-US" altLang="zh-TW" sz="1200" spc="-20" dirty="0" err="1">
                <a:solidFill>
                  <a:srgbClr val="FFFFFF"/>
                </a:solidFill>
                <a:latin typeface="High Tower Text" panose="02040502050506030303" pitchFamily="18" charset="0"/>
              </a:rPr>
              <a:t>wc</a:t>
            </a:r>
            <a:r>
              <a:rPr lang="zh-TW" altLang="en-US" sz="1200" spc="-20" dirty="0">
                <a:solidFill>
                  <a:srgbClr val="FFFFFF"/>
                </a:solidFill>
                <a:latin typeface="High Tower Text" panose="02040502050506030303" pitchFamily="18" charset="0"/>
              </a:rPr>
              <a:t>不認為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CherryPie.txt</a:t>
            </a:r>
            <a:r>
              <a:rPr lang="zh-TW" altLang="en-US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是個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file,</a:t>
            </a:r>
            <a:r>
              <a:rPr lang="zh-TW" altLang="en-US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所以沒有印出它的名稱</a:t>
            </a:r>
            <a:endParaRPr lang="en-US" altLang="zh-TW" sz="1200" spc="-20" dirty="0"/>
          </a:p>
          <a:p>
            <a:pPr eaLnBrk="1" hangingPunct="1"/>
            <a:r>
              <a:rPr lang="en-US" altLang="zh-TW" sz="1200" spc="-20" dirty="0"/>
              <a:t>“-”</a:t>
            </a:r>
            <a:r>
              <a:rPr lang="zh-TW" altLang="en-US" sz="1200" spc="-20" dirty="0"/>
              <a:t>表示那行的資料來自重新導向的內容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47367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78BE48-7730-4B5F-9F9C-E121F4B8E708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40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96816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78BE48-7730-4B5F-9F9C-E121F4B8E708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41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100" dirty="0">
                <a:latin typeface="Arial Narrow" panose="020B0606020202030204" pitchFamily="34" charset="0"/>
              </a:rPr>
              <a:t>%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 paste </a:t>
            </a:r>
            <a:r>
              <a:rPr lang="en-US" altLang="zh-TW" sz="1200" dirty="0">
                <a:solidFill>
                  <a:srgbClr val="FFFFFF"/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 -</a:t>
            </a:r>
            <a:r>
              <a:rPr lang="en-US" altLang="zh-TW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 &lt; CherryPie.txt</a:t>
            </a:r>
            <a:r>
              <a:rPr lang="zh-TW" altLang="en-US" sz="1200" dirty="0">
                <a:solidFill>
                  <a:srgbClr val="FFFFFF"/>
                </a:solidFill>
                <a:latin typeface="High Tower Text" panose="02040502050506030303" pitchFamily="18" charset="0"/>
              </a:rPr>
              <a:t> 為合併兩行至一行的方法</a:t>
            </a:r>
            <a:endParaRPr lang="en-US" altLang="zh-TW" sz="1100" dirty="0">
              <a:solidFill>
                <a:srgbClr val="FFFFFF"/>
              </a:solidFill>
              <a:latin typeface="Arial Narrow" panose="020B0606020202030204" pitchFamily="34" charset="0"/>
            </a:endParaRPr>
          </a:p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161138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42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1381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E4B5F10-CE4D-425D-8E1B-DA5B9A10D38B}" type="slidenum">
              <a:rPr kumimoji="0" lang="en-US" altLang="en-US" sz="1200" b="0">
                <a:solidFill>
                  <a:srgbClr val="000000"/>
                </a:solidFill>
                <a:latin typeface="Arial" pitchFamily="34" charset="0"/>
                <a:ea typeface="ＭＳ Ｐゴシック" pitchFamily="34" charset="-128"/>
              </a:rPr>
              <a:pPr algn="r" eaLnBrk="0" hangingPunct="0"/>
              <a:t>43</a:t>
            </a:fld>
            <a:endParaRPr kumimoji="0" lang="en-US" altLang="en-US" sz="1200" b="0">
              <a:solidFill>
                <a:srgbClr val="000000"/>
              </a:solidFill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indent="0" algn="l" rtl="0" eaLnBrk="1" fontAlgn="base" latinLnBrk="0" hangingPunct="1">
              <a:spcBef>
                <a:spcPts val="672"/>
              </a:spcBef>
              <a:spcAft>
                <a:spcPts val="0"/>
              </a:spcAft>
              <a:buClr>
                <a:srgbClr val="FF3300"/>
              </a:buClr>
              <a:buSzPts val="2800"/>
              <a:buFont typeface="Arial" panose="020B0604020202020204" pitchFamily="34" charset="0"/>
              <a:buChar char="•"/>
            </a:pPr>
            <a:r>
              <a:rPr kumimoji="1" lang="en-US" altLang="zh-TW" sz="1800" b="1" i="0" u="none" strike="noStrike" kern="120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 &gt;, 2&gt;, &gt;&amp;</a:t>
            </a:r>
            <a:endParaRPr lang="zh-TW" altLang="zh-TW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marR="0" indent="0" algn="l" rtl="0" eaLnBrk="1" fontAlgn="base" latinLnBrk="0" hangingPunct="1">
              <a:spcBef>
                <a:spcPts val="672"/>
              </a:spcBef>
              <a:spcAft>
                <a:spcPts val="0"/>
              </a:spcAft>
            </a:pPr>
            <a:r>
              <a:rPr kumimoji="1" lang="zh-TW" altLang="en-US" sz="1800" b="0" i="0" u="none" strike="noStrike" kern="120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重新導向螢幕的輸出到檔案</a:t>
            </a:r>
            <a:endParaRPr kumimoji="1" lang="en-US" altLang="zh-TW" sz="1800" b="0" i="0" u="none" strike="noStrike" kern="120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  <a:ea typeface="新細明體" panose="02020500000000000000" pitchFamily="18" charset="-120"/>
            </a:endParaRPr>
          </a:p>
          <a:p>
            <a:pPr marL="0" marR="0" indent="0" algn="l" rtl="0" eaLnBrk="1" fontAlgn="base" latinLnBrk="0" hangingPunct="1">
              <a:spcBef>
                <a:spcPts val="672"/>
              </a:spcBef>
              <a:spcAft>
                <a:spcPts val="0"/>
              </a:spcAft>
            </a:pPr>
            <a:r>
              <a:rPr kumimoji="1" lang="en-US" altLang="zh-TW" sz="1800" b="1" i="0" u="none" strike="noStrike" kern="120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    &gt;&gt;, 2&gt;&gt;</a:t>
            </a:r>
            <a:endParaRPr lang="zh-TW" altLang="zh-TW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marR="0" indent="0" algn="l" rtl="0" eaLnBrk="1" fontAlgn="base" latinLnBrk="0" hangingPunct="1">
              <a:spcBef>
                <a:spcPts val="672"/>
              </a:spcBef>
              <a:spcAft>
                <a:spcPts val="0"/>
              </a:spcAft>
            </a:pPr>
            <a:r>
              <a:rPr kumimoji="1" lang="zh-TW" altLang="en-US" sz="1800" b="0" i="0" u="none" strike="noStrike" kern="120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新細明體" panose="02020500000000000000" pitchFamily="18" charset="-120"/>
              </a:rPr>
              <a:t>重新導向螢幕的輸出到檔案的後面</a:t>
            </a:r>
            <a:endParaRPr kumimoji="1" lang="en-US" altLang="zh-TW" sz="1800" b="0" i="0" u="none" strike="noStrike" kern="120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300412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44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4525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45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要小心</a:t>
            </a:r>
            <a:r>
              <a:rPr lang="en-US" altLang="zh-TW" dirty="0"/>
              <a:t>,</a:t>
            </a:r>
            <a:r>
              <a:rPr lang="zh-TW" altLang="en-US" dirty="0"/>
              <a:t>使用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echo </a:t>
            </a:r>
            <a:r>
              <a:rPr lang="en-US" altLang="zh-TW" sz="1100" b="1" dirty="0">
                <a:solidFill>
                  <a:srgbClr val="FF0000"/>
                </a:solidFill>
                <a:latin typeface="High Tower Text" pitchFamily="18" charset="0"/>
              </a:rPr>
              <a:t>“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hi there</a:t>
            </a:r>
            <a:r>
              <a:rPr lang="en-US" altLang="zh-TW" sz="1100" b="1" dirty="0">
                <a:solidFill>
                  <a:srgbClr val="FF0000"/>
                </a:solidFill>
                <a:latin typeface="High Tower Text" pitchFamily="18" charset="0"/>
              </a:rPr>
              <a:t>”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sz="1100" b="1" dirty="0">
                <a:solidFill>
                  <a:srgbClr val="FF0000"/>
                </a:solidFill>
                <a:latin typeface="Times New Roman" pitchFamily="18" charset="0"/>
              </a:rPr>
              <a:t>&gt;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out.file</a:t>
            </a:r>
            <a:r>
              <a:rPr lang="zh-TW" altLang="en-US" b="1" dirty="0">
                <a:solidFill>
                  <a:srgbClr val="FF0000"/>
                </a:solidFill>
                <a:latin typeface="High Tower Text" pitchFamily="18" charset="0"/>
              </a:rPr>
              <a:t>會覆蓋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out.file</a:t>
            </a:r>
            <a:r>
              <a:rPr lang="zh-TW" altLang="en-US" b="1" dirty="0">
                <a:solidFill>
                  <a:srgbClr val="FF0000"/>
                </a:solidFill>
                <a:latin typeface="High Tower Text" pitchFamily="18" charset="0"/>
              </a:rPr>
              <a:t>裡面原有的東西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(</a:t>
            </a:r>
            <a:r>
              <a:rPr lang="zh-TW" altLang="en-US" b="1" dirty="0">
                <a:solidFill>
                  <a:srgbClr val="FF0000"/>
                </a:solidFill>
                <a:latin typeface="High Tower Text" pitchFamily="18" charset="0"/>
              </a:rPr>
              <a:t>且不會產生任何警告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759470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46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altLang="zh-TW" sz="1100" dirty="0"/>
              <a:t> </a:t>
            </a:r>
            <a:r>
              <a:rPr lang="zh-TW" altLang="en-US" sz="1100" dirty="0"/>
              <a:t>使用雙箭頭</a:t>
            </a:r>
            <a:r>
              <a:rPr lang="en-US" altLang="zh-TW" sz="1100" dirty="0"/>
              <a:t>: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echo "hi back at you" </a:t>
            </a:r>
            <a:r>
              <a:rPr lang="en-US" altLang="zh-TW" sz="1100" b="1" dirty="0">
                <a:solidFill>
                  <a:srgbClr val="FF0000"/>
                </a:solidFill>
                <a:latin typeface="Times New Roman" pitchFamily="18" charset="0"/>
              </a:rPr>
              <a:t>&gt;&gt;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out.file</a:t>
            </a:r>
            <a:endParaRPr lang="en-US" altLang="zh-TW" b="1" dirty="0">
              <a:solidFill>
                <a:srgbClr val="FF0000"/>
              </a:solidFill>
              <a:latin typeface="High Tower Text" pitchFamily="18" charset="0"/>
            </a:endParaRPr>
          </a:p>
          <a:p>
            <a:pPr eaLnBrk="1" hangingPunct="1"/>
            <a:r>
              <a:rPr lang="zh-TW" altLang="en-US" b="1" dirty="0">
                <a:solidFill>
                  <a:srgbClr val="FF0000"/>
                </a:solidFill>
                <a:latin typeface="High Tower Text" pitchFamily="18" charset="0"/>
              </a:rPr>
              <a:t>可以將內容附加在檔案後面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882846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47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用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ehco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“hi back at you” </a:t>
            </a: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</a:rPr>
              <a:t>&gt;&amp;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out.file</a:t>
            </a:r>
            <a:r>
              <a:rPr lang="zh-TW" altLang="en-US" b="1" dirty="0">
                <a:solidFill>
                  <a:srgbClr val="FF0000"/>
                </a:solidFill>
                <a:latin typeface="High Tower Text" pitchFamily="18" charset="0"/>
              </a:rPr>
              <a:t>可以也傳入錯誤訊息跟內容至檔案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04720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示範</a:t>
            </a:r>
            <a:r>
              <a:rPr lang="en-US" altLang="zh-TW" dirty="0"/>
              <a:t>echo</a:t>
            </a:r>
            <a:r>
              <a:rPr lang="zh-TW" altLang="en-US" dirty="0"/>
              <a:t>的用法</a:t>
            </a:r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使用</a:t>
            </a:r>
            <a:r>
              <a:rPr lang="en-US" altLang="zh-TW" dirty="0"/>
              <a:t>-n</a:t>
            </a:r>
            <a:r>
              <a:rPr lang="zh-TW" altLang="en-US" dirty="0"/>
              <a:t>可以讓文字顯示後不換行</a:t>
            </a:r>
            <a:r>
              <a:rPr lang="en-US" altLang="zh-TW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3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8686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48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用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ehco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“hi back at you” </a:t>
            </a: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</a:rPr>
              <a:t>&gt;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out.file</a:t>
            </a:r>
            <a:r>
              <a:rPr lang="zh-TW" altLang="en-US" b="1" dirty="0">
                <a:solidFill>
                  <a:srgbClr val="FF0000"/>
                </a:solidFill>
                <a:latin typeface="High Tower Text" pitchFamily="18" charset="0"/>
              </a:rPr>
              <a:t> 只傳入錯誤訊息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37323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49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6570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50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注意沒有</a:t>
            </a:r>
            <a:r>
              <a:rPr lang="en-US" altLang="zh-TW" dirty="0"/>
              <a:t>&gt;&gt;&amp;</a:t>
            </a:r>
            <a:r>
              <a:rPr lang="zh-TW" altLang="en-US" dirty="0"/>
              <a:t>的用法</a:t>
            </a:r>
          </a:p>
        </p:txBody>
      </p:sp>
    </p:spTree>
    <p:extLst>
      <p:ext uri="{BB962C8B-B14F-4D97-AF65-F5344CB8AC3E}">
        <p14:creationId xmlns:p14="http://schemas.microsoft.com/office/powerpoint/2010/main" val="48494537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51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altLang="zh-TW" sz="1200" dirty="0">
                <a:solidFill>
                  <a:srgbClr val="FF0000"/>
                </a:solidFill>
              </a:rPr>
              <a:t>2&gt;&gt;</a:t>
            </a:r>
            <a:r>
              <a:rPr lang="zh-TW" altLang="en-US" sz="1200" dirty="0">
                <a:solidFill>
                  <a:srgbClr val="FF0000"/>
                </a:solidFill>
              </a:rPr>
              <a:t>跟</a:t>
            </a:r>
            <a:r>
              <a:rPr lang="en-US" altLang="zh-TW" sz="1200" dirty="0">
                <a:solidFill>
                  <a:srgbClr val="FF0000"/>
                </a:solidFill>
              </a:rPr>
              <a:t>2&gt;</a:t>
            </a:r>
            <a:r>
              <a:rPr lang="zh-TW" altLang="en-US" sz="1200" dirty="0">
                <a:solidFill>
                  <a:srgbClr val="FF0000"/>
                </a:solidFill>
              </a:rPr>
              <a:t>在某些</a:t>
            </a:r>
            <a:r>
              <a:rPr lang="en-US" altLang="zh-TW" sz="1200" dirty="0">
                <a:solidFill>
                  <a:srgbClr val="FF0000"/>
                </a:solidFill>
              </a:rPr>
              <a:t>shell</a:t>
            </a:r>
            <a:r>
              <a:rPr lang="zh-TW" altLang="en-US" sz="1200" dirty="0">
                <a:solidFill>
                  <a:srgbClr val="FF0000"/>
                </a:solidFill>
              </a:rPr>
              <a:t>不能用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179342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52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127372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78BE48-7730-4B5F-9F9C-E121F4B8E708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53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629894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78BE48-7730-4B5F-9F9C-E121F4B8E708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54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833832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78BE48-7730-4B5F-9F9C-E121F4B8E708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55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872651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7710F1F2-93E3-43C3-8B8A-67C3B22C01B5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56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027324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F732C47B-A7D2-497A-8E9C-9B0FCEEA73D7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57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6532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wc</a:t>
            </a:r>
            <a:r>
              <a:rPr lang="en-US" altLang="zh-TW" dirty="0"/>
              <a:t> </a:t>
            </a:r>
            <a:r>
              <a:rPr lang="en-US" altLang="zh-TW" dirty="0" err="1"/>
              <a:t>fileA</a:t>
            </a:r>
            <a:r>
              <a:rPr lang="zh-TW" altLang="en-US" dirty="0"/>
              <a:t>用</a:t>
            </a:r>
            <a:r>
              <a:rPr lang="en-US" altLang="zh-TW" dirty="0" err="1"/>
              <a:t>wc</a:t>
            </a:r>
            <a:r>
              <a:rPr lang="zh-TW" altLang="en-US" dirty="0"/>
              <a:t>數</a:t>
            </a:r>
            <a:r>
              <a:rPr lang="en-US" altLang="zh-TW" dirty="0" err="1"/>
              <a:t>fileA</a:t>
            </a:r>
            <a:r>
              <a:rPr lang="zh-TW" altLang="en-US" dirty="0"/>
              <a:t>的內容</a:t>
            </a:r>
            <a:endParaRPr lang="en-US" altLang="zh-TW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1(</a:t>
            </a:r>
            <a:r>
              <a:rPr lang="zh-TW" alt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行數</a:t>
            </a:r>
            <a:r>
              <a:rPr lang="en-US" altLang="zh-TW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 2(</a:t>
            </a:r>
            <a:r>
              <a:rPr lang="zh-TW" alt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幾個字</a:t>
            </a:r>
            <a:r>
              <a:rPr lang="en-US" altLang="zh-TW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13(</a:t>
            </a:r>
            <a:r>
              <a:rPr lang="zh-TW" alt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字元數</a:t>
            </a:r>
            <a:r>
              <a:rPr lang="en-US" altLang="zh-TW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TW" sz="1200" dirty="0" err="1">
                <a:solidFill>
                  <a:srgbClr val="FFFFFF"/>
                </a:solidFill>
                <a:latin typeface="High Tower Text" pitchFamily="18" charset="0"/>
              </a:rPr>
              <a:t>fileA</a:t>
            </a:r>
            <a:r>
              <a:rPr lang="en-US" altLang="zh-TW" sz="1200" dirty="0">
                <a:solidFill>
                  <a:srgbClr val="FFFFFF"/>
                </a:solidFill>
                <a:latin typeface="High Tower Text" pitchFamily="18" charset="0"/>
              </a:rPr>
              <a:t>(</a:t>
            </a:r>
            <a:r>
              <a:rPr lang="zh-TW" altLang="en-US" sz="1200" dirty="0">
                <a:solidFill>
                  <a:srgbClr val="FFFFFF"/>
                </a:solidFill>
                <a:latin typeface="High Tower Text" pitchFamily="18" charset="0"/>
              </a:rPr>
              <a:t>檔案名稱</a:t>
            </a:r>
            <a:r>
              <a:rPr lang="en-US" altLang="zh-TW" sz="1200" dirty="0">
                <a:solidFill>
                  <a:srgbClr val="FFFFFF"/>
                </a:solidFill>
                <a:latin typeface="High Tower Text" pitchFamily="18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4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699900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F732C47B-A7D2-497A-8E9C-9B0FCEEA73D7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58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4872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1BC44C88-BAEC-4D34-A74D-89DBD4DEBBC9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59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689368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FC4FD2F2-A852-4FDC-BB15-063B9425E611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60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31239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CD36473A-56A6-4564-AFE1-04E85608E13E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61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505887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B718145-2E87-4BAA-A575-E6C49146AE37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62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032165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B718145-2E87-4BAA-A575-E6C49146AE37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63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022728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B718145-2E87-4BAA-A575-E6C49146AE37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64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817412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9896E147-D90A-4074-BA2E-06F12B72775B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65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134466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BF8FD52-DB01-4698-89F4-3B6BBDE8F570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66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把數字存在</a:t>
            </a:r>
            <a:r>
              <a:rPr lang="en-US" altLang="zh-TW" dirty="0"/>
              <a:t>file</a:t>
            </a:r>
            <a:r>
              <a:rPr lang="zh-TW" altLang="en-US" dirty="0"/>
              <a:t>裡面</a:t>
            </a:r>
            <a:r>
              <a:rPr lang="en-US" altLang="zh-TW" dirty="0"/>
              <a:t>,</a:t>
            </a:r>
            <a:r>
              <a:rPr lang="zh-TW" altLang="en-US" dirty="0"/>
              <a:t>然後再將</a:t>
            </a:r>
            <a:r>
              <a:rPr lang="en-US" altLang="zh-TW" dirty="0"/>
              <a:t>file</a:t>
            </a:r>
            <a:r>
              <a:rPr lang="zh-TW" altLang="en-US" dirty="0"/>
              <a:t>從新導向為</a:t>
            </a:r>
            <a:r>
              <a:rPr lang="en-US" altLang="zh-TW" dirty="0"/>
              <a:t>input</a:t>
            </a:r>
          </a:p>
          <a:p>
            <a:pPr eaLnBrk="1" hangingPunct="1"/>
            <a:r>
              <a:rPr lang="zh-TW" altLang="en-US" dirty="0"/>
              <a:t>如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sz="12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1100" b="1" dirty="0">
                <a:solidFill>
                  <a:schemeClr val="bg1"/>
                </a:solidFill>
                <a:latin typeface="Times New Roman" pitchFamily="18" charset="0"/>
              </a:rPr>
              <a:t>/</a:t>
            </a:r>
            <a:r>
              <a:rPr lang="en-US" altLang="zh-TW" sz="12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12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1100" b="1" dirty="0">
                <a:solidFill>
                  <a:schemeClr val="bg1"/>
                </a:solidFill>
                <a:latin typeface="Times New Roman" pitchFamily="18" charset="0"/>
              </a:rPr>
              <a:t>&lt;</a:t>
            </a:r>
            <a:r>
              <a:rPr lang="en-US" altLang="zh-TW" sz="12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1200" dirty="0" err="1">
                <a:solidFill>
                  <a:schemeClr val="bg1"/>
                </a:solidFill>
                <a:latin typeface="High Tower Text" pitchFamily="18" charset="0"/>
              </a:rPr>
              <a:t>inputfile</a:t>
            </a:r>
            <a:endParaRPr lang="en-US" altLang="zh-TW" sz="1200" dirty="0">
              <a:solidFill>
                <a:schemeClr val="bg1"/>
              </a:solidFill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260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C7801C17-2CB1-4FFD-A06B-D0682167B56B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67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如果我們想要數</a:t>
            </a:r>
            <a:r>
              <a:rPr lang="en-US" altLang="zh-TW" sz="1200" b="1" dirty="0">
                <a:latin typeface="High Tower Text" pitchFamily="18" charset="0"/>
              </a:rPr>
              <a:t>ls A*</a:t>
            </a:r>
            <a:r>
              <a:rPr lang="zh-TW" altLang="en-US" sz="1200" b="1" dirty="0">
                <a:latin typeface="High Tower Text" pitchFamily="18" charset="0"/>
              </a:rPr>
              <a:t>的結果共有幾個</a:t>
            </a:r>
            <a:endParaRPr lang="en-US" altLang="zh-TW" sz="1200" b="1" dirty="0">
              <a:latin typeface="High Tower Text" pitchFamily="18" charset="0"/>
            </a:endParaRPr>
          </a:p>
          <a:p>
            <a:pPr eaLnBrk="1" hangingPunct="1"/>
            <a:r>
              <a:rPr lang="zh-TW" altLang="en-US" sz="1200" b="1" dirty="0">
                <a:latin typeface="High Tower Text" pitchFamily="18" charset="0"/>
              </a:rPr>
              <a:t>可以使用</a:t>
            </a:r>
            <a:endParaRPr lang="en-US" altLang="zh-TW" sz="1200" b="1" dirty="0"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1100" b="1" dirty="0"/>
              <a:t>% </a:t>
            </a:r>
            <a:r>
              <a:rPr lang="en-US" altLang="zh-TW" sz="1200" b="1" dirty="0">
                <a:latin typeface="High Tower Text" pitchFamily="18" charset="0"/>
              </a:rPr>
              <a:t>ls A* &gt; </a:t>
            </a:r>
            <a:r>
              <a:rPr lang="en-US" altLang="zh-TW" sz="1200" b="1" dirty="0" err="1">
                <a:latin typeface="High Tower Text" pitchFamily="18" charset="0"/>
              </a:rPr>
              <a:t>tempfile</a:t>
            </a:r>
            <a:endParaRPr lang="en-US" altLang="zh-TW" sz="1200" b="1" dirty="0"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1100" b="1" dirty="0"/>
              <a:t>% </a:t>
            </a:r>
            <a:r>
              <a:rPr lang="en-US" altLang="zh-TW" sz="1200" b="1" dirty="0" err="1">
                <a:latin typeface="High Tower Text" pitchFamily="18" charset="0"/>
              </a:rPr>
              <a:t>wc</a:t>
            </a:r>
            <a:r>
              <a:rPr lang="en-US" altLang="zh-TW" sz="1200" b="1" dirty="0">
                <a:latin typeface="High Tower Text" pitchFamily="18" charset="0"/>
              </a:rPr>
              <a:t> –l &lt; </a:t>
            </a:r>
            <a:r>
              <a:rPr lang="en-US" altLang="zh-TW" sz="1200" b="1" dirty="0" err="1">
                <a:latin typeface="High Tower Text" pitchFamily="18" charset="0"/>
              </a:rPr>
              <a:t>tempfile</a:t>
            </a:r>
            <a:endParaRPr lang="en-US" altLang="zh-TW" sz="1200" b="1" dirty="0"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TW" altLang="en-US" sz="1200" b="1" dirty="0">
                <a:latin typeface="High Tower Text" pitchFamily="18" charset="0"/>
              </a:rPr>
              <a:t>印出結果</a:t>
            </a:r>
            <a:endParaRPr lang="en-US" altLang="zh-TW" sz="1200" b="1" dirty="0">
              <a:latin typeface="High Tower Text" pitchFamily="18" charset="0"/>
            </a:endParaRPr>
          </a:p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41893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5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62337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8B2CB1C-6F9B-4A32-B272-846D6810ACA6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68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在</a:t>
            </a:r>
            <a:r>
              <a:rPr lang="en-US" altLang="zh-TW" dirty="0" err="1"/>
              <a:t>tempfile</a:t>
            </a:r>
            <a:r>
              <a:rPr lang="zh-TW" altLang="en-US" dirty="0"/>
              <a:t>內</a:t>
            </a:r>
            <a:r>
              <a:rPr lang="en-US" altLang="zh-TW" dirty="0"/>
              <a:t>,</a:t>
            </a:r>
            <a:r>
              <a:rPr lang="zh-TW" altLang="en-US" dirty="0"/>
              <a:t>每個檔案獨自一行</a:t>
            </a:r>
            <a:endParaRPr lang="en-US" altLang="zh-TW" dirty="0"/>
          </a:p>
          <a:p>
            <a:pPr eaLnBrk="1" hangingPunct="1"/>
            <a:r>
              <a:rPr lang="zh-TW" altLang="en-US" dirty="0"/>
              <a:t>所以用 </a:t>
            </a:r>
            <a:r>
              <a:rPr lang="en-US" altLang="zh-TW" dirty="0"/>
              <a:t>–l </a:t>
            </a:r>
            <a:r>
              <a:rPr lang="zh-TW" altLang="en-US" dirty="0"/>
              <a:t>印出的結果為</a:t>
            </a:r>
            <a:r>
              <a:rPr lang="en-US" altLang="zh-TW" dirty="0"/>
              <a:t>10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288317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69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76004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70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我們可以用</a:t>
            </a:r>
            <a:r>
              <a:rPr lang="en-US" altLang="zh-TW" dirty="0" err="1"/>
              <a:t>pwd</a:t>
            </a:r>
            <a:r>
              <a:rPr lang="zh-TW" altLang="en-US" dirty="0"/>
              <a:t>得到當前路徑</a:t>
            </a:r>
            <a:endParaRPr lang="en-US" altLang="zh-TW" dirty="0"/>
          </a:p>
          <a:p>
            <a:pPr eaLnBrk="1" hangingPunct="1"/>
            <a:r>
              <a:rPr lang="zh-TW" altLang="en-US" dirty="0"/>
              <a:t>再用</a:t>
            </a:r>
            <a:r>
              <a:rPr lang="en-US" altLang="zh-TW" dirty="0" err="1"/>
              <a:t>basename</a:t>
            </a:r>
            <a:r>
              <a:rPr lang="zh-TW" altLang="en-US" dirty="0"/>
              <a:t>得到目錄名稱</a:t>
            </a:r>
            <a:endParaRPr lang="en-US" altLang="zh-TW" dirty="0"/>
          </a:p>
          <a:p>
            <a:pPr eaLnBrk="1" hangingPunct="1"/>
            <a:r>
              <a:rPr lang="zh-TW" altLang="en-US" dirty="0"/>
              <a:t>那我們可以合併使用</a:t>
            </a:r>
            <a:endParaRPr lang="en-US" altLang="zh-TW" dirty="0"/>
          </a:p>
          <a:p>
            <a:pPr eaLnBrk="1" hangingPunct="1"/>
            <a:r>
              <a:rPr lang="en-US" altLang="zh-TW" dirty="0"/>
              <a:t>%</a:t>
            </a:r>
            <a:r>
              <a:rPr lang="en-US" altLang="zh-TW" dirty="0" err="1"/>
              <a:t>pwd</a:t>
            </a:r>
            <a:r>
              <a:rPr lang="en-US" altLang="zh-TW" dirty="0"/>
              <a:t> –P &gt; </a:t>
            </a:r>
            <a:r>
              <a:rPr lang="en-US" altLang="zh-TW" dirty="0" err="1"/>
              <a:t>mypath</a:t>
            </a:r>
            <a:endParaRPr lang="en-US" altLang="zh-TW" dirty="0"/>
          </a:p>
          <a:p>
            <a:pPr eaLnBrk="1" hangingPunct="1"/>
            <a:r>
              <a:rPr lang="en-US" altLang="zh-TW" dirty="0"/>
              <a:t>%</a:t>
            </a:r>
            <a:r>
              <a:rPr lang="en-US" altLang="zh-TW" dirty="0" err="1"/>
              <a:t>basename</a:t>
            </a:r>
            <a:r>
              <a:rPr lang="en-US" altLang="zh-TW" dirty="0"/>
              <a:t> &lt; </a:t>
            </a:r>
            <a:r>
              <a:rPr lang="en-US" altLang="zh-TW" dirty="0" err="1"/>
              <a:t>mypath</a:t>
            </a:r>
            <a:endParaRPr lang="en-US" altLang="zh-TW" dirty="0"/>
          </a:p>
          <a:p>
            <a:pPr eaLnBrk="1" hangingPunct="1"/>
            <a:r>
              <a:rPr lang="zh-TW" altLang="en-US" dirty="0"/>
              <a:t>來省略自己輸入參數的麻煩</a:t>
            </a:r>
            <a:endParaRPr lang="en-US" altLang="zh-TW" dirty="0"/>
          </a:p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2272581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71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有時候我們會重新導向輸出去隱藏我們不想顯示出來的訊息</a:t>
            </a:r>
          </a:p>
        </p:txBody>
      </p:sp>
    </p:spTree>
    <p:extLst>
      <p:ext uri="{BB962C8B-B14F-4D97-AF65-F5344CB8AC3E}">
        <p14:creationId xmlns:p14="http://schemas.microsoft.com/office/powerpoint/2010/main" val="359567836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72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有時候我們會重新導向輸出去隱藏我們不想顯示出來的訊息</a:t>
            </a:r>
            <a:endParaRPr lang="en-US" altLang="zh-TW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像是利用</a:t>
            </a:r>
            <a:r>
              <a:rPr lang="en-US" altLang="zh-TW" sz="12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ls d* 2&gt; junk</a:t>
            </a:r>
            <a:r>
              <a:rPr lang="zh-TW" altLang="en-US" sz="12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將錯誤訊息輸出到</a:t>
            </a:r>
            <a:r>
              <a:rPr lang="en-US" altLang="zh-TW" sz="12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junk</a:t>
            </a:r>
            <a:r>
              <a:rPr lang="zh-TW" altLang="en-US" sz="12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這個</a:t>
            </a:r>
            <a:r>
              <a:rPr lang="en-US" altLang="zh-TW" sz="12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zh-TW" altLang="en-US" sz="12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內</a:t>
            </a:r>
            <a:endParaRPr lang="en-US" altLang="zh-TW" sz="1200" dirty="0">
              <a:solidFill>
                <a:schemeClr val="bg1">
                  <a:lumMod val="9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6500474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98C625B-B586-4972-9106-C34D951EF44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73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但我們有時候不想多產生一個</a:t>
            </a:r>
            <a:r>
              <a:rPr lang="en-US" altLang="zh-TW" dirty="0"/>
              <a:t>file</a:t>
            </a:r>
            <a:r>
              <a:rPr lang="zh-TW" altLang="en-US" dirty="0"/>
              <a:t>來儲存那些我們不想要的訊息</a:t>
            </a:r>
            <a:endParaRPr lang="en-US" altLang="zh-TW" dirty="0"/>
          </a:p>
          <a:p>
            <a:pPr eaLnBrk="1" hangingPunct="1"/>
            <a:r>
              <a:rPr lang="zh-TW" altLang="en-US" dirty="0"/>
              <a:t>這個時候就可以用</a:t>
            </a:r>
            <a:r>
              <a:rPr lang="en-US" altLang="zh-TW" dirty="0"/>
              <a:t>UNIX</a:t>
            </a:r>
            <a:r>
              <a:rPr lang="zh-TW" altLang="en-US" dirty="0"/>
              <a:t>提供的</a:t>
            </a:r>
            <a:r>
              <a:rPr lang="en-US" altLang="zh-TW" sz="1200" b="0" kern="0" dirty="0">
                <a:solidFill>
                  <a:srgbClr val="FF0000"/>
                </a:solidFill>
              </a:rPr>
              <a:t>/dev/null</a:t>
            </a:r>
          </a:p>
          <a:p>
            <a:pPr eaLnBrk="1" hangingPunct="1"/>
            <a:r>
              <a:rPr lang="zh-TW" altLang="en-US" sz="1200" b="0" kern="0" dirty="0">
                <a:solidFill>
                  <a:srgbClr val="FF0000"/>
                </a:solidFill>
              </a:rPr>
              <a:t>它並不會真的寫入訊息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198360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544DFC5-B532-41DA-807D-24C26A31849A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74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883518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5B39DC31-6E7D-4BF2-BF4D-9F84ED8597C5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75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5958185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CDD0CDBF-C62A-4459-BDBC-6A5FEA836E3C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76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41856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66A9B6E6-EFBA-49CD-B1F3-B2FD23504B83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77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027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用</a:t>
            </a:r>
            <a:r>
              <a:rPr lang="en-US" altLang="zh-TW" dirty="0"/>
              <a:t>-c</a:t>
            </a:r>
            <a:r>
              <a:rPr lang="zh-TW" altLang="en-US" dirty="0"/>
              <a:t>選出要取出第幾個字</a:t>
            </a:r>
            <a:endParaRPr lang="en-US" altLang="zh-TW" dirty="0"/>
          </a:p>
          <a:p>
            <a:r>
              <a:rPr lang="zh-TW" altLang="en-US" dirty="0"/>
              <a:t>用</a:t>
            </a:r>
            <a:r>
              <a:rPr lang="en-US" altLang="zh-TW" dirty="0"/>
              <a:t>--complement</a:t>
            </a:r>
            <a:r>
              <a:rPr lang="zh-TW" altLang="en-US" dirty="0"/>
              <a:t> 選取與指令指定相反的情況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6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878579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7B9AE5AF-FF26-440F-A273-F28B1AB828A8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78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00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169387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BE82AA9C-A332-463F-8527-3AED40EC9931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79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1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用</a:t>
            </a:r>
            <a:r>
              <a:rPr lang="en-US" altLang="zh-TW" dirty="0"/>
              <a:t>cut</a:t>
            </a:r>
            <a:r>
              <a:rPr lang="zh-TW" altLang="en-US" dirty="0"/>
              <a:t>將</a:t>
            </a:r>
            <a:r>
              <a:rPr lang="en-US" altLang="zh-TW" dirty="0"/>
              <a:t>tempfile4</a:t>
            </a:r>
            <a:r>
              <a:rPr lang="zh-TW" altLang="en-US" dirty="0"/>
              <a:t>文件內前面的空格刪除</a:t>
            </a:r>
          </a:p>
        </p:txBody>
      </p:sp>
    </p:spTree>
    <p:extLst>
      <p:ext uri="{BB962C8B-B14F-4D97-AF65-F5344CB8AC3E}">
        <p14:creationId xmlns:p14="http://schemas.microsoft.com/office/powerpoint/2010/main" val="375222506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BE82AA9C-A332-463F-8527-3AED40EC9931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80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1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121031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E72F09BD-CB82-4BB8-858E-8F611BAA39BA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81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2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242290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E72F09BD-CB82-4BB8-858E-8F611BAA39BA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82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2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823436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E72F09BD-CB82-4BB8-858E-8F611BAA39BA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83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2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645993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E72F09BD-CB82-4BB8-858E-8F611BAA39BA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84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2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304268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9905D7B4-6887-4A4D-9A88-D3BB215E78E4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85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3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660699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4147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zh-TW" altLang="en-US" dirty="0"/>
              <a:t>所有我們在指令列上執行的指令</a:t>
            </a:r>
            <a:r>
              <a:rPr lang="en-US" altLang="zh-TW" dirty="0"/>
              <a:t>,</a:t>
            </a:r>
            <a:r>
              <a:rPr lang="zh-TW" altLang="en-US" dirty="0"/>
              <a:t>都可以以在</a:t>
            </a:r>
            <a:r>
              <a:rPr lang="en-US" altLang="zh-TW" dirty="0"/>
              <a:t>file</a:t>
            </a:r>
            <a:r>
              <a:rPr lang="zh-TW" altLang="en-US" dirty="0"/>
              <a:t>中的形式被執行</a:t>
            </a:r>
            <a:r>
              <a:rPr lang="en-US" altLang="zh-TW" dirty="0"/>
              <a:t>,</a:t>
            </a:r>
            <a:r>
              <a:rPr lang="zh-TW" altLang="en-US" dirty="0"/>
              <a:t>且不需要編譯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1222198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5171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zh-TW" altLang="en-US" dirty="0"/>
              <a:t>但要注意要將</a:t>
            </a:r>
            <a:r>
              <a:rPr lang="en-US" altLang="zh-TW" dirty="0"/>
              <a:t>script</a:t>
            </a:r>
            <a:r>
              <a:rPr lang="zh-TW" altLang="en-US" dirty="0"/>
              <a:t>變成可執行</a:t>
            </a:r>
            <a:endParaRPr lang="en-US" altLang="zh-TW" dirty="0"/>
          </a:p>
          <a:p>
            <a:r>
              <a:rPr lang="zh-TW" altLang="en-US" dirty="0"/>
              <a:t>因為</a:t>
            </a:r>
            <a:r>
              <a:rPr lang="en-US" altLang="zh-TW" dirty="0"/>
              <a:t>UNIX</a:t>
            </a:r>
            <a:r>
              <a:rPr lang="zh-TW" altLang="en-US" dirty="0"/>
              <a:t>只能夠</a:t>
            </a:r>
            <a:r>
              <a:rPr lang="en-US" altLang="zh-TW" dirty="0"/>
              <a:t>run</a:t>
            </a:r>
            <a:r>
              <a:rPr lang="zh-TW" altLang="en-US" dirty="0"/>
              <a:t>可執行的檔案</a:t>
            </a:r>
          </a:p>
        </p:txBody>
      </p:sp>
    </p:spTree>
    <p:extLst>
      <p:ext uri="{BB962C8B-B14F-4D97-AF65-F5344CB8AC3E}">
        <p14:creationId xmlns:p14="http://schemas.microsoft.com/office/powerpoint/2010/main" val="3850394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7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1641965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C1AD033-BB97-4E18-84B5-67B86E97ED80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88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786449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0061FBE0-5A96-492D-8778-11FFB4664A81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89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94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3088110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B486862A-737C-426D-B6B9-5AA279846CA0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90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90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0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283953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F799E401-34FD-425F-A477-620A83372260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91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92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247326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0061FBE0-5A96-492D-8778-11FFB4664A81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92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94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832265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C1AD033-BB97-4E18-84B5-67B86E97ED80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93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現在只有這兩個檔案顯示可執行</a:t>
            </a:r>
          </a:p>
        </p:txBody>
      </p:sp>
    </p:spTree>
    <p:extLst>
      <p:ext uri="{BB962C8B-B14F-4D97-AF65-F5344CB8AC3E}">
        <p14:creationId xmlns:p14="http://schemas.microsoft.com/office/powerpoint/2010/main" val="427190165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C1AD033-BB97-4E18-84B5-67B86E97ED80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94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987594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C1AD033-BB97-4E18-84B5-67B86E97ED80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95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我們可以使用先前教的</a:t>
            </a:r>
            <a:r>
              <a:rPr lang="en-US" altLang="zh-TW" dirty="0" err="1"/>
              <a:t>chmod</a:t>
            </a:r>
            <a:r>
              <a:rPr lang="zh-TW" altLang="en-US" dirty="0"/>
              <a:t>來將檔案變成可執行的</a:t>
            </a:r>
          </a:p>
        </p:txBody>
      </p:sp>
    </p:spTree>
    <p:extLst>
      <p:ext uri="{BB962C8B-B14F-4D97-AF65-F5344CB8AC3E}">
        <p14:creationId xmlns:p14="http://schemas.microsoft.com/office/powerpoint/2010/main" val="396789420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31100C14-7B42-46B1-82D1-5C1E7FD10AFE}" type="slidenum">
              <a:rPr kumimoji="0" lang="zh-TW" altLang="en-US" sz="1200" b="0">
                <a:latin typeface="Arial" charset="0"/>
                <a:ea typeface="ＭＳ Ｐゴシック" pitchFamily="34" charset="-128"/>
              </a:rPr>
              <a:pPr algn="r" eaLnBrk="0" hangingPunct="0"/>
              <a:t>96</a:t>
            </a:fld>
            <a:endParaRPr kumimoji="0" lang="en-US" altLang="zh-TW" sz="1200" b="0">
              <a:latin typeface="Arial" charset="0"/>
              <a:ea typeface="ＭＳ Ｐゴシック" pitchFamily="34" charset="-128"/>
            </a:endParaRPr>
          </a:p>
        </p:txBody>
      </p:sp>
      <p:sp>
        <p:nvSpPr>
          <p:cNvPr id="143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146989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9CE11D51-6076-463B-82C0-186B9FCCA05D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97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我們可以使用</a:t>
            </a:r>
            <a:r>
              <a:rPr lang="en-US" altLang="zh-TW" dirty="0"/>
              <a:t>$</a:t>
            </a:r>
            <a:r>
              <a:rPr lang="zh-TW" altLang="en-US" dirty="0"/>
              <a:t>*使</a:t>
            </a:r>
            <a:r>
              <a:rPr lang="en-US" altLang="zh-TW" dirty="0"/>
              <a:t>script</a:t>
            </a:r>
            <a:r>
              <a:rPr lang="zh-TW" altLang="en-US" dirty="0"/>
              <a:t>在執行時替換成所有參數</a:t>
            </a:r>
          </a:p>
        </p:txBody>
      </p:sp>
    </p:spTree>
    <p:extLst>
      <p:ext uri="{BB962C8B-B14F-4D97-AF65-F5344CB8AC3E}">
        <p14:creationId xmlns:p14="http://schemas.microsoft.com/office/powerpoint/2010/main" val="1423770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8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984029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BB2BAC6-948F-460C-BE33-4828C09F2E34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98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1360264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BB2BAC6-948F-460C-BE33-4828C09F2E34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99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8871584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BB2BAC6-948F-460C-BE33-4828C09F2E34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100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在範例中</a:t>
            </a:r>
            <a:r>
              <a:rPr lang="en-US" altLang="zh-TW" dirty="0"/>
              <a:t>,</a:t>
            </a:r>
            <a:r>
              <a:rPr lang="zh-TW" altLang="en-US" dirty="0"/>
              <a:t>以</a:t>
            </a:r>
            <a:r>
              <a:rPr lang="en-US" altLang="zh-TW" dirty="0"/>
              <a:t>$</a:t>
            </a:r>
            <a:r>
              <a:rPr lang="zh-TW" altLang="en-US" dirty="0"/>
              <a:t>*取代</a:t>
            </a:r>
            <a:r>
              <a:rPr lang="en-US" altLang="zh-TW" dirty="0"/>
              <a:t>A</a:t>
            </a:r>
            <a:r>
              <a:rPr lang="zh-TW" alt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05268608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BB2BAC6-948F-460C-BE33-4828C09F2E34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101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改變存取權</a:t>
            </a:r>
          </a:p>
        </p:txBody>
      </p:sp>
    </p:spTree>
    <p:extLst>
      <p:ext uri="{BB962C8B-B14F-4D97-AF65-F5344CB8AC3E}">
        <p14:creationId xmlns:p14="http://schemas.microsoft.com/office/powerpoint/2010/main" val="39192063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BB2BAC6-948F-460C-BE33-4828C09F2E34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102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將</a:t>
            </a:r>
            <a:r>
              <a:rPr lang="en-US" altLang="zh-TW" dirty="0"/>
              <a:t>A</a:t>
            </a:r>
            <a:r>
              <a:rPr lang="zh-TW" altLang="en-US" dirty="0"/>
              <a:t>*當作參數傳入</a:t>
            </a:r>
            <a:r>
              <a:rPr lang="en-US" altLang="zh-TW" dirty="0"/>
              <a:t>,</a:t>
            </a:r>
            <a:r>
              <a:rPr lang="zh-TW" altLang="en-US" dirty="0"/>
              <a:t>得到與先前答案相同</a:t>
            </a:r>
          </a:p>
        </p:txBody>
      </p:sp>
    </p:spTree>
    <p:extLst>
      <p:ext uri="{BB962C8B-B14F-4D97-AF65-F5344CB8AC3E}">
        <p14:creationId xmlns:p14="http://schemas.microsoft.com/office/powerpoint/2010/main" val="4023437063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BB2BAC6-948F-460C-BE33-4828C09F2E34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103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以此類推</a:t>
            </a:r>
            <a:r>
              <a:rPr lang="en-US" altLang="zh-TW" dirty="0"/>
              <a:t>,</a:t>
            </a:r>
            <a:r>
              <a:rPr lang="zh-TW" altLang="en-US" dirty="0"/>
              <a:t>此時參數為*</a:t>
            </a:r>
            <a:r>
              <a:rPr lang="en-US" altLang="zh-TW" dirty="0"/>
              <a:t>x*</a:t>
            </a:r>
          </a:p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22168108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ABB2BAC6-948F-460C-BE33-4828C09F2E34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104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39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100" b="1" dirty="0">
                <a:solidFill>
                  <a:srgbClr val="FFFFFF"/>
                </a:solidFill>
              </a:rPr>
              <a:t>用</a:t>
            </a:r>
            <a:r>
              <a:rPr lang="en-US" altLang="zh-TW" sz="1100" b="1" dirty="0">
                <a:solidFill>
                  <a:srgbClr val="FFFFFF"/>
                </a:solidFill>
              </a:rPr>
              <a:t>%</a:t>
            </a:r>
            <a:r>
              <a:rPr lang="en-US" altLang="zh-TW" sz="1200" b="1" dirty="0">
                <a:solidFill>
                  <a:srgbClr val="FFFFCC"/>
                </a:solidFill>
                <a:latin typeface="High Tower Text" pitchFamily="18" charset="0"/>
              </a:rPr>
              <a:t> .</a:t>
            </a:r>
            <a:r>
              <a:rPr lang="en-US" altLang="zh-TW" b="1" dirty="0">
                <a:solidFill>
                  <a:srgbClr val="FFFFCC"/>
                </a:solidFill>
                <a:latin typeface="Times New Roman" pitchFamily="18" charset="0"/>
              </a:rPr>
              <a:t>/</a:t>
            </a:r>
            <a:r>
              <a:rPr lang="en-US" altLang="zh-TW" sz="1200" b="1" dirty="0" err="1">
                <a:solidFill>
                  <a:srgbClr val="FFFFCC"/>
                </a:solidFill>
                <a:latin typeface="High Tower Text" pitchFamily="18" charset="0"/>
              </a:rPr>
              <a:t>countFiles</a:t>
            </a:r>
            <a:r>
              <a:rPr lang="en-US" altLang="zh-TW" sz="12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1200" b="1" dirty="0">
                <a:solidFill>
                  <a:srgbClr val="FF0000"/>
                </a:solidFill>
                <a:latin typeface="High Tower Text" pitchFamily="18" charset="0"/>
              </a:rPr>
              <a:t>A* </a:t>
            </a:r>
            <a:r>
              <a:rPr lang="en-US" altLang="zh-TW" sz="12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[^A]*.c</a:t>
            </a:r>
            <a:r>
              <a:rPr lang="zh-TW" altLang="en-US" sz="1200" b="1" dirty="0">
                <a:solidFill>
                  <a:srgbClr val="285AFF"/>
                </a:solidFill>
                <a:latin typeface="High Tower Text" pitchFamily="18" charset="0"/>
              </a:rPr>
              <a:t>來計算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A</a:t>
            </a:r>
            <a:r>
              <a:rPr lang="zh-TW" altLang="en-US" sz="1200" b="1" dirty="0">
                <a:solidFill>
                  <a:srgbClr val="285AFF"/>
                </a:solidFill>
                <a:latin typeface="High Tower Text" pitchFamily="18" charset="0"/>
              </a:rPr>
              <a:t>開頭或是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.c</a:t>
            </a:r>
            <a:r>
              <a:rPr lang="zh-TW" altLang="en-US" sz="1200" b="1" dirty="0">
                <a:solidFill>
                  <a:srgbClr val="285AFF"/>
                </a:solidFill>
                <a:latin typeface="High Tower Text" pitchFamily="18" charset="0"/>
              </a:rPr>
              <a:t>結尾的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file</a:t>
            </a:r>
            <a:endParaRPr lang="en-US" altLang="zh-TW" sz="1100" b="1" dirty="0">
              <a:solidFill>
                <a:srgbClr val="285AFF"/>
              </a:solidFill>
              <a:latin typeface="Times New Roman" pitchFamily="18" charset="0"/>
            </a:endParaRPr>
          </a:p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0095133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9A6F592-E50A-41BF-BC5B-BA54DEC09A04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105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570283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B49B7BAB-F210-4801-AD35-7A8110767575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106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100" b="1" dirty="0">
                <a:solidFill>
                  <a:srgbClr val="FFFFFF"/>
                </a:solidFill>
              </a:rPr>
              <a:t>先前用</a:t>
            </a:r>
            <a:r>
              <a:rPr lang="en-US" altLang="zh-TW" sz="1100" b="1" dirty="0">
                <a:solidFill>
                  <a:srgbClr val="FFFFFF"/>
                </a:solidFill>
              </a:rPr>
              <a:t>%</a:t>
            </a:r>
            <a:r>
              <a:rPr lang="en-US" altLang="zh-TW" sz="1200" b="1" dirty="0">
                <a:solidFill>
                  <a:srgbClr val="FFFFCC"/>
                </a:solidFill>
                <a:latin typeface="High Tower Text" pitchFamily="18" charset="0"/>
              </a:rPr>
              <a:t> .</a:t>
            </a:r>
            <a:r>
              <a:rPr lang="en-US" altLang="zh-TW" b="1" dirty="0">
                <a:solidFill>
                  <a:srgbClr val="FFFFCC"/>
                </a:solidFill>
                <a:latin typeface="Times New Roman" pitchFamily="18" charset="0"/>
              </a:rPr>
              <a:t>/</a:t>
            </a:r>
            <a:r>
              <a:rPr lang="en-US" altLang="zh-TW" sz="1200" b="1" dirty="0" err="1">
                <a:solidFill>
                  <a:srgbClr val="FFFFCC"/>
                </a:solidFill>
                <a:latin typeface="High Tower Text" pitchFamily="18" charset="0"/>
              </a:rPr>
              <a:t>countFiles</a:t>
            </a:r>
            <a:r>
              <a:rPr lang="en-US" altLang="zh-TW" sz="12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1200" b="1" dirty="0">
                <a:solidFill>
                  <a:srgbClr val="FF0000"/>
                </a:solidFill>
                <a:latin typeface="High Tower Text" pitchFamily="18" charset="0"/>
              </a:rPr>
              <a:t>A* </a:t>
            </a:r>
            <a:r>
              <a:rPr lang="en-US" altLang="zh-TW" sz="12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[^A]*.c</a:t>
            </a:r>
            <a:r>
              <a:rPr lang="zh-TW" altLang="en-US" sz="1200" b="1" dirty="0">
                <a:solidFill>
                  <a:srgbClr val="285AFF"/>
                </a:solidFill>
                <a:latin typeface="High Tower Text" pitchFamily="18" charset="0"/>
              </a:rPr>
              <a:t>來計算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A</a:t>
            </a:r>
            <a:r>
              <a:rPr lang="zh-TW" altLang="en-US" sz="1200" b="1" dirty="0">
                <a:solidFill>
                  <a:srgbClr val="285AFF"/>
                </a:solidFill>
                <a:latin typeface="High Tower Text" pitchFamily="18" charset="0"/>
              </a:rPr>
              <a:t>開頭或是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.c</a:t>
            </a:r>
            <a:r>
              <a:rPr lang="zh-TW" altLang="en-US" sz="1200" b="1" dirty="0">
                <a:solidFill>
                  <a:srgbClr val="285AFF"/>
                </a:solidFill>
                <a:latin typeface="High Tower Text" pitchFamily="18" charset="0"/>
              </a:rPr>
              <a:t>結尾的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file</a:t>
            </a:r>
            <a:endParaRPr lang="en-US" altLang="zh-TW" sz="1100" b="1" dirty="0">
              <a:solidFill>
                <a:srgbClr val="285AFF"/>
              </a:solidFill>
              <a:latin typeface="Times New Roman" pitchFamily="18" charset="0"/>
            </a:endParaRPr>
          </a:p>
          <a:p>
            <a:pPr eaLnBrk="1" hangingPunct="1"/>
            <a:r>
              <a:rPr lang="zh-TW" altLang="en-US" dirty="0"/>
              <a:t>須注意使用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[^A]*.c</a:t>
            </a:r>
            <a:r>
              <a:rPr lang="zh-TW" altLang="en-US" sz="1200" b="1" dirty="0">
                <a:solidFill>
                  <a:srgbClr val="285AFF"/>
                </a:solidFill>
                <a:latin typeface="High Tower Text" pitchFamily="18" charset="0"/>
              </a:rPr>
              <a:t>才不會使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A</a:t>
            </a:r>
            <a:r>
              <a:rPr lang="zh-TW" altLang="en-US" sz="1200" b="1" dirty="0">
                <a:solidFill>
                  <a:srgbClr val="285AFF"/>
                </a:solidFill>
                <a:latin typeface="High Tower Text" pitchFamily="18" charset="0"/>
              </a:rPr>
              <a:t>開頭且為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.c</a:t>
            </a:r>
            <a:r>
              <a:rPr lang="zh-TW" altLang="en-US" sz="1200" b="1" dirty="0">
                <a:solidFill>
                  <a:srgbClr val="285AFF"/>
                </a:solidFill>
                <a:latin typeface="High Tower Text" pitchFamily="18" charset="0"/>
              </a:rPr>
              <a:t>結尾的</a:t>
            </a:r>
            <a:r>
              <a:rPr lang="en-US" altLang="zh-TW" sz="1200" b="1" dirty="0">
                <a:solidFill>
                  <a:srgbClr val="285AFF"/>
                </a:solidFill>
                <a:latin typeface="High Tower Text" pitchFamily="18" charset="0"/>
              </a:rPr>
              <a:t>file</a:t>
            </a:r>
            <a:r>
              <a:rPr lang="zh-TW" altLang="en-US" sz="1200" b="1" dirty="0">
                <a:solidFill>
                  <a:srgbClr val="285AFF"/>
                </a:solidFill>
                <a:latin typeface="High Tower Text" pitchFamily="18" charset="0"/>
              </a:rPr>
              <a:t>被計算兩次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3371019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49A6F592-E50A-41BF-BC5B-BA54DEC09A04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107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45462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若選擇</a:t>
            </a:r>
            <a:r>
              <a:rPr lang="en-US" altLang="zh-TW" dirty="0"/>
              <a:t>-f</a:t>
            </a:r>
            <a:r>
              <a:rPr lang="zh-TW" altLang="en-US" dirty="0"/>
              <a:t>會預設分隔符號為</a:t>
            </a:r>
            <a:r>
              <a:rPr lang="en-US" altLang="zh-TW" dirty="0"/>
              <a:t>tab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ABD05B-6F32-4C3F-8CAA-9881709199A9}" type="slidenum">
              <a:rPr lang="zh-TW" altLang="en-US" smtClean="0">
                <a:solidFill>
                  <a:srgbClr val="000000"/>
                </a:solidFill>
              </a:rPr>
              <a:pPr/>
              <a:t>9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77131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B49B7BAB-F210-4801-AD35-7A8110767575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108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3336520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B49B7BAB-F210-4801-AD35-7A8110767575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109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342352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B49B7BAB-F210-4801-AD35-7A8110767575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110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22125707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B49B7BAB-F210-4801-AD35-7A8110767575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111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28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8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若也要數入</a:t>
            </a:r>
            <a:r>
              <a:rPr lang="en-US" altLang="zh-TW" dirty="0"/>
              <a:t>hidden</a:t>
            </a:r>
            <a:r>
              <a:rPr lang="zh-TW" altLang="en-US" dirty="0"/>
              <a:t> </a:t>
            </a:r>
            <a:r>
              <a:rPr lang="en-US" altLang="zh-TW" dirty="0"/>
              <a:t>file</a:t>
            </a:r>
            <a:r>
              <a:rPr lang="zh-TW" altLang="en-US" dirty="0"/>
              <a:t> 也要在指令列加入相關的指令</a:t>
            </a:r>
          </a:p>
        </p:txBody>
      </p:sp>
    </p:spTree>
    <p:extLst>
      <p:ext uri="{BB962C8B-B14F-4D97-AF65-F5344CB8AC3E}">
        <p14:creationId xmlns:p14="http://schemas.microsoft.com/office/powerpoint/2010/main" val="47176471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7B077D85-B38F-418E-B7E8-32CE9AA1176E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112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00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30514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9AA3B193-C982-4A1A-AA28-E51F569CC9CE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113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2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像之前一樣都用</a:t>
            </a:r>
            <a:r>
              <a:rPr lang="en-US" altLang="zh-TW" dirty="0" err="1"/>
              <a:t>tempfile</a:t>
            </a:r>
            <a:r>
              <a:rPr lang="zh-TW" altLang="en-US" dirty="0"/>
              <a:t>暫時儲存東西</a:t>
            </a:r>
            <a:r>
              <a:rPr lang="en-US" altLang="zh-TW" dirty="0"/>
              <a:t>,</a:t>
            </a:r>
            <a:r>
              <a:rPr lang="zh-TW" altLang="en-US" dirty="0"/>
              <a:t>可能會有副作用</a:t>
            </a:r>
          </a:p>
        </p:txBody>
      </p:sp>
    </p:spTree>
    <p:extLst>
      <p:ext uri="{BB962C8B-B14F-4D97-AF65-F5344CB8AC3E}">
        <p14:creationId xmlns:p14="http://schemas.microsoft.com/office/powerpoint/2010/main" val="1236982159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CD3FC474-3C1A-49BD-AF38-6AD537523EC1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114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3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5869330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CD3FC474-3C1A-49BD-AF38-6AD537523EC1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115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3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像之前一樣都用</a:t>
            </a:r>
            <a:r>
              <a:rPr lang="en-US" altLang="zh-TW" dirty="0" err="1"/>
              <a:t>tempfile</a:t>
            </a:r>
            <a:r>
              <a:rPr lang="zh-TW" altLang="en-US" dirty="0"/>
              <a:t>暫時儲存東西</a:t>
            </a:r>
            <a:r>
              <a:rPr lang="en-US" altLang="zh-TW" dirty="0"/>
              <a:t>,</a:t>
            </a:r>
            <a:r>
              <a:rPr lang="zh-TW" altLang="en-US" dirty="0"/>
              <a:t>可能會有副作用</a:t>
            </a:r>
          </a:p>
          <a:p>
            <a:pPr eaLnBrk="1" hangingPunct="1"/>
            <a:r>
              <a:rPr lang="zh-TW" altLang="en-US" dirty="0"/>
              <a:t>像是此例中要數</a:t>
            </a:r>
            <a:r>
              <a:rPr lang="en-US" altLang="zh-TW" dirty="0"/>
              <a:t>t</a:t>
            </a:r>
            <a:r>
              <a:rPr lang="zh-TW" altLang="en-US" dirty="0"/>
              <a:t>開頭的</a:t>
            </a:r>
            <a:r>
              <a:rPr lang="en-US" altLang="zh-TW" dirty="0"/>
              <a:t>file,</a:t>
            </a:r>
            <a:r>
              <a:rPr lang="zh-TW" altLang="en-US" dirty="0"/>
              <a:t>而</a:t>
            </a:r>
            <a:r>
              <a:rPr lang="en-US" altLang="zh-TW" dirty="0" err="1"/>
              <a:t>tempfile</a:t>
            </a:r>
            <a:r>
              <a:rPr lang="zh-TW" altLang="en-US" dirty="0"/>
              <a:t>也是</a:t>
            </a:r>
            <a:r>
              <a:rPr lang="en-US" altLang="zh-TW" dirty="0"/>
              <a:t>t</a:t>
            </a:r>
            <a:r>
              <a:rPr lang="zh-TW" altLang="en-US" dirty="0"/>
              <a:t>開頭</a:t>
            </a:r>
            <a:r>
              <a:rPr lang="en-US" altLang="zh-TW" dirty="0"/>
              <a:t>(</a:t>
            </a:r>
            <a:r>
              <a:rPr lang="zh-TW" altLang="en-US" dirty="0"/>
              <a:t>所以會數錯</a:t>
            </a:r>
            <a:r>
              <a:rPr lang="en-US" altLang="zh-TW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1840771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DE1D28F9-9111-419A-A55C-DCF3DA594A19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116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17577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 eaLnBrk="0" hangingPunct="0"/>
            <a:fld id="{DE1D28F9-9111-419A-A55C-DCF3DA594A19}" type="slidenum">
              <a:rPr kumimoji="0" lang="zh-TW" altLang="en-US" sz="1200" b="0">
                <a:solidFill>
                  <a:srgbClr val="000000"/>
                </a:solidFill>
                <a:latin typeface="Arial" charset="0"/>
                <a:ea typeface="ＭＳ Ｐゴシック" pitchFamily="34" charset="-128"/>
              </a:rPr>
              <a:pPr algn="r" eaLnBrk="0" hangingPunct="0"/>
              <a:t>117</a:t>
            </a:fld>
            <a:endParaRPr kumimoji="0" lang="en-US" altLang="zh-TW" sz="1200" b="0">
              <a:solidFill>
                <a:srgbClr val="000000"/>
              </a:solidFill>
              <a:latin typeface="Arial" charset="0"/>
              <a:ea typeface="ＭＳ Ｐゴシック" pitchFamily="34" charset="-128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zh-TW" altLang="en-US" dirty="0"/>
              <a:t>我們接下來會學此指令替代的方法</a:t>
            </a:r>
          </a:p>
        </p:txBody>
      </p:sp>
    </p:spTree>
    <p:extLst>
      <p:ext uri="{BB962C8B-B14F-4D97-AF65-F5344CB8AC3E}">
        <p14:creationId xmlns:p14="http://schemas.microsoft.com/office/powerpoint/2010/main" val="197125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3E9DFA-2375-43D3-8F2F-9120FCBFCBDF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9BBDC2-7EE1-4027-B726-A3CED4A88925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7CF5B8-B833-439C-AD34-302A905858B4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67196F-2AD1-4541-809B-685A9CF3B24E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1849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D5C348-72B6-4CA9-97DB-BB2439BEA9D9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7586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0B9DA2-1C91-4CE8-9766-05E857B4CBA9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6980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75FCDB-D8F5-4C40-9E38-FD5EE30B683A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700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5827F7-43D3-473A-81F9-20EA74B9E90C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95818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BE8EDB-CE6B-41F6-B669-E2700B4524C9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8789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9BDBC8-6B65-4CBF-88B5-E77C6862004B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5136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9BA235-1DE0-468D-A405-DB895ACF351C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445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698221-7768-4AA9-ABDD-6DA8C387C0D8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FE837C-70DD-4F46-9701-09A380F66886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244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5A8157-4619-4BAB-B4F1-EA8CDD41E2DA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0266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6221D8-20AA-4F08-9B90-B33E0AB801BF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90184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F1042E-016C-401A-BBA8-55EB26D40A5B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36257692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D2CA64-BE4E-4D5C-9E60-1B52DCDF7EAD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87854950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DA51DE-DD0E-47AB-A099-A18C0FEF3A99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72111821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85C618-75E6-4C4C-85CA-E5C462325438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3544545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D5780B-165A-4D5F-A9D2-EBE53C616C29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29165852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AF6D60-95A5-4F5C-A08C-849B0A357B29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62817639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BAA0CC-0B6A-4BBB-B8CC-F193FB062F05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78257965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B95A4F-5E79-4052-8430-4B80813F0CEA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A4D2AC-D48A-460C-9B06-3045AC9A9300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707716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73AD68-2427-4F8D-B61E-0FB04C483921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27031697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EA8752-065C-4E21-82F5-83566CDFBBD2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55346016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962BCE-326E-4E57-93FB-231FD7087ECC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83199029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C6C7F6E8-B0FC-47C7-89B0-54CB7931FC67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6135295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D76900C2-10B9-45B3-8D9A-5023893FFC0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3171440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81FD24CA-C1D6-4CBB-B67F-7466851979D6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24438965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57DF2A0B-4898-4DB7-AD01-92912A7952E4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492581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E28C13C1-15B2-4F6F-9E82-C2FB01B7C290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6634879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E2894635-DBEF-48CE-8F0F-D1FA7FB6F1F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25276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F9274E-7928-4A93-9E78-11DFD44612B3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97D4D756-B701-4CED-BCB8-9860A4ACC870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2332911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4F689F3A-1065-431E-A2B8-C2458C1AEFCF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7274540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A479C2B0-B397-49C2-92B9-08A7B98C3178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1939546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449A24E1-3338-452F-BBE3-33EB9D7447B2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228567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/>
            </a:lvl1pPr>
          </a:lstStyle>
          <a:p>
            <a:pPr>
              <a:defRPr/>
            </a:pPr>
            <a:fld id="{B712E117-AF84-40A9-A290-8EC124D188F9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60226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2735D6-FAB9-44CE-9CB3-E8275C4A9716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D0A197F-89FD-4FFF-85A0-12AE6075D413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D49ECA-8A50-4F50-A4A7-8AF19657EAC2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29F7FF-CA82-4FB4-A581-557DE06652FE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B0EAF4-E4D3-413D-89DD-A49765D6AA65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116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111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latin typeface="Arial" charset="0"/>
              </a:defRPr>
            </a:lvl1pPr>
          </a:lstStyle>
          <a:p>
            <a:endParaRPr lang="en-US" altLang="zh-TW"/>
          </a:p>
        </p:txBody>
      </p:sp>
      <p:sp>
        <p:nvSpPr>
          <p:cNvPr id="1116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Arial" charset="0"/>
              </a:defRPr>
            </a:lvl1pPr>
          </a:lstStyle>
          <a:p>
            <a:fld id="{6E6D5B29-6CEA-4CAC-A2D3-0B66928EE072}" type="slidenum">
              <a:rPr lang="zh-TW" altLang="en-US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59" r:id="rId3"/>
    <p:sldLayoutId id="2147483658" r:id="rId4"/>
    <p:sldLayoutId id="2147483657" r:id="rId5"/>
    <p:sldLayoutId id="2147483656" r:id="rId6"/>
    <p:sldLayoutId id="2147483655" r:id="rId7"/>
    <p:sldLayoutId id="2147483654" r:id="rId8"/>
    <p:sldLayoutId id="2147483653" r:id="rId9"/>
    <p:sldLayoutId id="2147483652" r:id="rId10"/>
    <p:sldLayoutId id="214748365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116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1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16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fld id="{775347C7-33A8-4CE4-A4B2-1A80A51A809D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40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43520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3520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3520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EFDF27C6-2E3F-4653-AD05-B0DA4D175FEC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63659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ransition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116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b="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11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116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ADBFDCB1-10D4-4D91-A6FB-9575559ED0EC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68853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8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8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8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8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8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8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8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8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8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8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8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8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8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8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8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8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8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8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8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8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18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8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8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8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8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8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8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8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8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8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8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8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8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8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8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8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8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3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3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3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8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8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7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40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0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0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29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29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29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8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8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291239"/>
              </p:ext>
            </p:extLst>
          </p:nvPr>
        </p:nvGraphicFramePr>
        <p:xfrm>
          <a:off x="107504" y="1143000"/>
          <a:ext cx="9036496" cy="549092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3042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32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300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echo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(-n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B="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Print text back to the screen </a:t>
                      </a:r>
                      <a:b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(-n suppresses \n )</a:t>
                      </a:r>
                    </a:p>
                  </a:txBody>
                  <a:tcPr marB="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256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wc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lwc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B="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Word count. </a:t>
                      </a:r>
                      <a:b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(Also counts lines and bytes.)</a:t>
                      </a:r>
                    </a:p>
                  </a:txBody>
                  <a:tcPr marB="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73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cut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cfd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</a:t>
                      </a:r>
                      <a:b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--complement)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B="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Cut columns or fields from lines of a file</a:t>
                      </a:r>
                    </a:p>
                  </a:txBody>
                  <a:tcPr marB="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584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alias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Create a command shortcut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7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basename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Extract the directory name from a path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history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Lists the history of commands you typed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!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Rerun earlier commands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Miscellaneous Commands</a:t>
            </a:r>
          </a:p>
        </p:txBody>
      </p:sp>
    </p:spTree>
    <p:extLst>
      <p:ext uri="{BB962C8B-B14F-4D97-AF65-F5344CB8AC3E}">
        <p14:creationId xmlns:p14="http://schemas.microsoft.com/office/powerpoint/2010/main" val="1819535097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04800" y="838200"/>
            <a:ext cx="87630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sz="4400" b="1" kern="0" spc="-50" dirty="0">
                <a:solidFill>
                  <a:srgbClr val="FF0000"/>
                </a:solidFill>
                <a:latin typeface="High Tower Text" pitchFamily="18" charset="0"/>
              </a:rPr>
              <a:t>cut</a:t>
            </a:r>
            <a:r>
              <a:rPr lang="en-US" altLang="zh-TW" sz="3600" b="1" kern="0" spc="-50" dirty="0">
                <a:solidFill>
                  <a:srgbClr val="FF0000"/>
                </a:solidFill>
                <a:latin typeface="Times New Roman" pitchFamily="18" charset="0"/>
              </a:rPr>
              <a:t> 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characters (-c) or fields </a:t>
            </a:r>
            <a:r>
              <a:rPr lang="en-US" altLang="zh-TW" b="0" kern="0" spc="-250" dirty="0">
                <a:solidFill>
                  <a:srgbClr val="FF0000"/>
                </a:solidFill>
                <a:latin typeface="Times New Roman" pitchFamily="18" charset="0"/>
              </a:rPr>
              <a:t>(</a:t>
            </a:r>
            <a:r>
              <a:rPr lang="en-US" altLang="zh-TW" b="0" kern="0" spc="-150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b="0" kern="0" spc="250" dirty="0">
                <a:solidFill>
                  <a:srgbClr val="FF0000"/>
                </a:solidFill>
                <a:latin typeface="Times New Roman" pitchFamily="18" charset="0"/>
              </a:rPr>
              <a:t>f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) from each input line.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Other useful flags are --complement(</a:t>
            </a:r>
            <a:r>
              <a:rPr lang="zh-TW" altLang="en-US" sz="2800" b="0" kern="0" dirty="0">
                <a:solidFill>
                  <a:srgbClr val="FF0000"/>
                </a:solidFill>
                <a:latin typeface="Times New Roman" pitchFamily="18" charset="0"/>
              </a:rPr>
              <a:t>相反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) and -d.</a:t>
            </a:r>
          </a:p>
          <a:p>
            <a:pPr marL="0" indent="0" eaLnBrk="1" hangingPunct="1">
              <a:buFontTx/>
              <a:buNone/>
            </a:pPr>
            <a:endParaRPr lang="en-US" altLang="zh-TW" sz="1800" b="0" kern="0" dirty="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 b="0" kern="0" dirty="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>
                <a:solidFill>
                  <a:srgbClr val="0033CC"/>
                </a:solidFill>
              </a:rPr>
              <a:t>cut</a:t>
            </a:r>
            <a:endParaRPr lang="en-US" altLang="zh-TW" sz="5400" b="1" kern="0" dirty="0">
              <a:solidFill>
                <a:srgbClr val="0033CC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28600" y="2636838"/>
            <a:ext cx="8686800" cy="422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808080"/>
                </a:solidFill>
              </a:rPr>
              <a:t>%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  <a:cs typeface="Times New Roman" pitchFamily="18" charset="0"/>
              </a:rPr>
              <a:t>c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 4-5,10  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abcdefghijklmno.txt</a:t>
            </a:r>
            <a:endParaRPr lang="en-US" altLang="zh-TW" sz="2800" dirty="0">
              <a:solidFill>
                <a:srgbClr val="80808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 err="1">
                <a:solidFill>
                  <a:srgbClr val="808080"/>
                </a:solidFill>
                <a:latin typeface="High Tower Text" pitchFamily="18" charset="0"/>
              </a:rPr>
              <a:t>dej</a:t>
            </a:r>
            <a:endParaRPr lang="en-US" altLang="zh-TW" sz="2800" dirty="0">
              <a:solidFill>
                <a:srgbClr val="80808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700" dirty="0">
                <a:solidFill>
                  <a:srgbClr val="808080"/>
                </a:solidFill>
              </a:rPr>
              <a:t>%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complement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c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4-5,10  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abcdefghijklmno.txt</a:t>
            </a:r>
            <a:endParaRPr lang="en-US" altLang="zh-TW" sz="2700" dirty="0">
              <a:solidFill>
                <a:srgbClr val="80808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 err="1">
                <a:solidFill>
                  <a:srgbClr val="808080"/>
                </a:solidFill>
                <a:latin typeface="High Tower Text" pitchFamily="18" charset="0"/>
              </a:rPr>
              <a:t>abcfghiklmno</a:t>
            </a:r>
            <a:endParaRPr lang="en-US" altLang="zh-TW" sz="2800" dirty="0">
              <a:solidFill>
                <a:srgbClr val="80808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808080"/>
                </a:solidFill>
              </a:rPr>
              <a:t>%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spc="100" dirty="0">
                <a:solidFill>
                  <a:srgbClr val="808080"/>
                </a:solidFill>
                <a:latin typeface="High Tower Text" pitchFamily="18" charset="0"/>
                <a:cs typeface="Times New Roman" pitchFamily="18" charset="0"/>
              </a:rPr>
              <a:t>f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6,7,8 --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complement </a:t>
            </a:r>
            <a:r>
              <a:rPr lang="en-US" altLang="zh-TW" sz="2800" dirty="0" err="1">
                <a:solidFill>
                  <a:srgbClr val="808080"/>
                </a:solidFill>
                <a:latin typeface="High Tower Text" pitchFamily="18" charset="0"/>
              </a:rPr>
              <a:t>listOfFiles</a:t>
            </a:r>
            <a:endParaRPr lang="en-US" altLang="zh-TW" sz="2800" dirty="0">
              <a:solidFill>
                <a:srgbClr val="80808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…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808080"/>
                </a:solidFill>
              </a:rPr>
              <a:t>%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 cut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</a:rPr>
              <a:t> -</a:t>
            </a:r>
            <a:r>
              <a:rPr lang="en-US" altLang="zh-TW" sz="2800" spc="100" dirty="0">
                <a:solidFill>
                  <a:srgbClr val="808080"/>
                </a:solidFill>
                <a:latin typeface="High Tower Text" pitchFamily="18" charset="0"/>
              </a:rPr>
              <a:t>f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</a:rPr>
              <a:t>2 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apple banana cherry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cut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d " "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2  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banana</a:t>
            </a: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3962400" y="4876800"/>
            <a:ext cx="5181600" cy="1600200"/>
          </a:xfrm>
          <a:prstGeom prst="wedgeRoundRectCallout">
            <a:avLst>
              <a:gd name="adj1" fmla="val -60934"/>
              <a:gd name="adj2" fmla="val 467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b="0" dirty="0">
                <a:solidFill>
                  <a:srgbClr val="000000"/>
                </a:solidFill>
              </a:rPr>
              <a:t>Actually, what happened here is that the line of the file only had one field (because it had no </a:t>
            </a:r>
            <a:r>
              <a:rPr lang="en-US" altLang="zh-TW" sz="2800" b="0" dirty="0">
                <a:solidFill>
                  <a:srgbClr val="FF0000"/>
                </a:solidFill>
              </a:rPr>
              <a:t>tab characters</a:t>
            </a:r>
            <a:r>
              <a:rPr lang="en-US" altLang="zh-TW" sz="2800" b="0" dirty="0">
                <a:solidFill>
                  <a:srgbClr val="000000"/>
                </a:solidFill>
              </a:rPr>
              <a:t>). </a:t>
            </a:r>
          </a:p>
        </p:txBody>
      </p:sp>
      <p:sp>
        <p:nvSpPr>
          <p:cNvPr id="8" name="AutoShape 5"/>
          <p:cNvSpPr>
            <a:spLocks noChangeArrowheads="1"/>
          </p:cNvSpPr>
          <p:nvPr/>
        </p:nvSpPr>
        <p:spPr bwMode="auto">
          <a:xfrm>
            <a:off x="5915744" y="2198192"/>
            <a:ext cx="3197374" cy="2564085"/>
          </a:xfrm>
          <a:prstGeom prst="wedgeRoundRectCallout">
            <a:avLst>
              <a:gd name="adj1" fmla="val -8652"/>
              <a:gd name="adj2" fmla="val 96619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lIns="0" rIns="0"/>
          <a:lstStyle/>
          <a:p>
            <a:pPr algn="ctr"/>
            <a:r>
              <a:rPr lang="en-US" altLang="zh-TW" sz="2800" b="0" dirty="0">
                <a:solidFill>
                  <a:srgbClr val="000000"/>
                </a:solidFill>
              </a:rPr>
              <a:t>Although tab is the </a:t>
            </a:r>
            <a:r>
              <a:rPr lang="en-US" altLang="zh-TW" sz="2800" b="0" spc="-40" dirty="0">
                <a:solidFill>
                  <a:srgbClr val="000000"/>
                </a:solidFill>
              </a:rPr>
              <a:t>default </a:t>
            </a:r>
            <a:r>
              <a:rPr lang="en-US" altLang="zh-TW" sz="2800" b="0" spc="-40" dirty="0">
                <a:solidFill>
                  <a:srgbClr val="FF0000"/>
                </a:solidFill>
              </a:rPr>
              <a:t>d</a:t>
            </a:r>
            <a:r>
              <a:rPr lang="en-US" altLang="zh-TW" sz="2800" b="0" spc="-40" dirty="0">
                <a:solidFill>
                  <a:srgbClr val="000000"/>
                </a:solidFill>
              </a:rPr>
              <a:t>elimiter</a:t>
            </a:r>
            <a:r>
              <a:rPr lang="zh-TW" altLang="en-US" sz="2800" b="0" spc="-40" dirty="0">
                <a:solidFill>
                  <a:srgbClr val="000000"/>
                </a:solidFill>
              </a:rPr>
              <a:t> </a:t>
            </a:r>
            <a:r>
              <a:rPr lang="en-US" altLang="zh-TW" sz="2800" b="0" spc="-40" dirty="0">
                <a:solidFill>
                  <a:srgbClr val="000000"/>
                </a:solidFill>
              </a:rPr>
              <a:t>(</a:t>
            </a:r>
            <a:r>
              <a:rPr lang="zh-TW" altLang="en-US" sz="2400" b="0" spc="-40" dirty="0">
                <a:solidFill>
                  <a:srgbClr val="000000"/>
                </a:solidFill>
              </a:rPr>
              <a:t>分隔</a:t>
            </a:r>
            <a:r>
              <a:rPr lang="zh-TW" altLang="en-US" sz="2400" b="0" spc="-50" dirty="0">
                <a:solidFill>
                  <a:srgbClr val="000000"/>
                </a:solidFill>
              </a:rPr>
              <a:t>符</a:t>
            </a:r>
            <a:r>
              <a:rPr lang="en-US" altLang="zh-TW" sz="2800" b="0" spc="-50" dirty="0">
                <a:solidFill>
                  <a:srgbClr val="000000"/>
                </a:solidFill>
              </a:rPr>
              <a:t>), often it’s not what </a:t>
            </a:r>
            <a:r>
              <a:rPr lang="en-US" altLang="zh-TW" sz="2800" b="0" dirty="0">
                <a:solidFill>
                  <a:srgbClr val="000000"/>
                </a:solidFill>
              </a:rPr>
              <a:t>you want. To change it, use the </a:t>
            </a:r>
            <a:r>
              <a:rPr lang="en-US" altLang="zh-TW" sz="2800" b="0" dirty="0">
                <a:solidFill>
                  <a:srgbClr val="FF0000"/>
                </a:solidFill>
              </a:rPr>
              <a:t>-d flag</a:t>
            </a:r>
            <a:r>
              <a:rPr lang="en-US" altLang="zh-TW" sz="2800" b="0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 flipV="1">
            <a:off x="7772400" y="1981200"/>
            <a:ext cx="457200" cy="21336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TW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857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152400" y="990600"/>
            <a:ext cx="8763000" cy="56388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kern="0" dirty="0">
                <a:solidFill>
                  <a:srgbClr val="B2B2B2"/>
                </a:solidFill>
              </a:rPr>
              <a:t>% 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count_A_Files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kern="0" dirty="0">
                <a:solidFill>
                  <a:srgbClr val="B2B2B2"/>
                </a:solidFill>
                <a:latin typeface="Times New Roman" pitchFamily="18" charset="0"/>
              </a:rPr>
              <a:t>A</a:t>
            </a:r>
            <a:r>
              <a:rPr lang="en-US" altLang="zh-TW" sz="2800" kern="0" dirty="0">
                <a:solidFill>
                  <a:srgbClr val="FFFF00"/>
                </a:solidFill>
                <a:latin typeface="Times New Roman" pitchFamily="18" charset="0"/>
              </a:rPr>
              <a:t>*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kern="0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0" kern="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kern="0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0" kern="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kern="0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kern="0" dirty="0">
                <a:solidFill>
                  <a:srgbClr val="B2B2B2"/>
                </a:solidFill>
              </a:rPr>
              <a:t>% 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kern="0" dirty="0">
                <a:solidFill>
                  <a:srgbClr val="B2B2B2"/>
                </a:solidFill>
                <a:latin typeface="Times New Roman" pitchFamily="18" charset="0"/>
              </a:rPr>
              <a:t>$</a:t>
            </a:r>
            <a:r>
              <a:rPr lang="en-US" altLang="zh-TW" sz="2800" kern="0" dirty="0">
                <a:solidFill>
                  <a:srgbClr val="FFFF00"/>
                </a:solidFill>
                <a:latin typeface="Times New Roman" pitchFamily="18" charset="0"/>
              </a:rPr>
              <a:t>*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kern="0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0" kern="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kern="0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0" kern="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kern="0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kern="0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kern="0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kern="0" dirty="0">
                <a:solidFill>
                  <a:srgbClr val="B2B2B2"/>
                </a:solidFill>
              </a:rPr>
              <a:t>%</a:t>
            </a:r>
            <a:r>
              <a:rPr lang="en-US" altLang="zh-TW" sz="2400" kern="0" dirty="0">
                <a:solidFill>
                  <a:srgbClr val="000000"/>
                </a:solidFill>
              </a:rPr>
              <a:t> </a:t>
            </a: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chm u+  A*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kern="0" dirty="0">
                <a:solidFill>
                  <a:srgbClr val="000000"/>
                </a:solidFill>
              </a:rPr>
              <a:t>%</a:t>
            </a: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 .</a:t>
            </a:r>
            <a:r>
              <a:rPr lang="en-US" altLang="zh-TW" kern="0" dirty="0">
                <a:solidFill>
                  <a:srgbClr val="000000"/>
                </a:solidFill>
                <a:latin typeface="Times New Roman" pitchFamily="18" charset="0"/>
              </a:rPr>
              <a:t>/</a:t>
            </a: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count A* [^A]*.c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kern="0" dirty="0">
                <a:solidFill>
                  <a:srgbClr val="000000"/>
                </a:solidFill>
                <a:latin typeface="Times New Roman" pitchFamily="18" charset="0"/>
              </a:rPr>
              <a:t>11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kern="0" dirty="0">
                <a:solidFill>
                  <a:srgbClr val="000000"/>
                </a:solidFill>
              </a:rPr>
              <a:t>%</a:t>
            </a:r>
          </a:p>
        </p:txBody>
      </p:sp>
      <p:sp>
        <p:nvSpPr>
          <p:cNvPr id="276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A</a:t>
            </a:r>
            <a:r>
              <a:rPr lang="en-US" altLang="zh-TW" sz="3600" dirty="0">
                <a:solidFill>
                  <a:srgbClr val="0033CC"/>
                </a:solidFill>
              </a:rPr>
              <a:t> </a:t>
            </a:r>
            <a:r>
              <a:rPr lang="en-US" altLang="zh-TW" dirty="0">
                <a:solidFill>
                  <a:srgbClr val="0033CC"/>
                </a:solidFill>
              </a:rPr>
              <a:t>more-flexible version:</a:t>
            </a:r>
          </a:p>
        </p:txBody>
      </p:sp>
      <p:sp>
        <p:nvSpPr>
          <p:cNvPr id="268293" name="AutoShape 5"/>
          <p:cNvSpPr>
            <a:spLocks noChangeArrowheads="1"/>
          </p:cNvSpPr>
          <p:nvPr/>
        </p:nvSpPr>
        <p:spPr bwMode="auto">
          <a:xfrm>
            <a:off x="3276600" y="3657600"/>
            <a:ext cx="3962400" cy="923528"/>
          </a:xfrm>
          <a:prstGeom prst="wedgeRoundRectCallout">
            <a:avLst>
              <a:gd name="adj1" fmla="val -112460"/>
              <a:gd name="adj2" fmla="val -49473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See the difference?</a:t>
            </a:r>
            <a:br>
              <a:rPr lang="en-US" altLang="zh-TW" sz="2400" dirty="0">
                <a:solidFill>
                  <a:srgbClr val="000000"/>
                </a:solidFill>
              </a:rPr>
            </a:br>
            <a:r>
              <a:rPr lang="en-US" altLang="zh-TW" sz="2400" dirty="0">
                <a:solidFill>
                  <a:srgbClr val="000000"/>
                </a:solidFill>
              </a:rPr>
              <a:t>It has “$*” instead of “A*”</a:t>
            </a:r>
          </a:p>
        </p:txBody>
      </p:sp>
      <p:sp>
        <p:nvSpPr>
          <p:cNvPr id="8" name="AutoShape 5"/>
          <p:cNvSpPr>
            <a:spLocks noChangeArrowheads="1"/>
          </p:cNvSpPr>
          <p:nvPr/>
        </p:nvSpPr>
        <p:spPr bwMode="auto">
          <a:xfrm>
            <a:off x="4382952" y="3233936"/>
            <a:ext cx="3962400" cy="1275184"/>
          </a:xfrm>
          <a:prstGeom prst="wedgeRoundRectCallout">
            <a:avLst>
              <a:gd name="adj1" fmla="val -134272"/>
              <a:gd name="adj2" fmla="val -24916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u="sng" dirty="0">
                <a:solidFill>
                  <a:srgbClr val="000000"/>
                </a:solidFill>
              </a:rPr>
              <a:t>This star</a:t>
            </a:r>
            <a:r>
              <a:rPr lang="en-US" altLang="zh-TW" sz="2400" dirty="0">
                <a:solidFill>
                  <a:srgbClr val="000000"/>
                </a:solidFill>
              </a:rPr>
              <a:t> is part of the $* symbol. It is not being used </a:t>
            </a:r>
            <a:br>
              <a:rPr lang="en-US" altLang="zh-TW" sz="2400" dirty="0">
                <a:solidFill>
                  <a:srgbClr val="000000"/>
                </a:solidFill>
              </a:rPr>
            </a:br>
            <a:r>
              <a:rPr lang="en-US" altLang="zh-TW" sz="2400" dirty="0">
                <a:solidFill>
                  <a:srgbClr val="000000"/>
                </a:solidFill>
              </a:rPr>
              <a:t>as its own symbol.</a:t>
            </a:r>
          </a:p>
        </p:txBody>
      </p:sp>
      <p:sp>
        <p:nvSpPr>
          <p:cNvPr id="9" name="AutoShape 5"/>
          <p:cNvSpPr>
            <a:spLocks noChangeArrowheads="1"/>
          </p:cNvSpPr>
          <p:nvPr/>
        </p:nvSpPr>
        <p:spPr bwMode="auto">
          <a:xfrm>
            <a:off x="4382952" y="1361728"/>
            <a:ext cx="3962400" cy="1275184"/>
          </a:xfrm>
          <a:prstGeom prst="wedgeRoundRectCallout">
            <a:avLst>
              <a:gd name="adj1" fmla="val -134272"/>
              <a:gd name="adj2" fmla="val -24916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u="sng" dirty="0">
                <a:solidFill>
                  <a:srgbClr val="000000"/>
                </a:solidFill>
              </a:rPr>
              <a:t>This star</a:t>
            </a:r>
            <a:r>
              <a:rPr lang="en-US" altLang="zh-TW" sz="2400" dirty="0">
                <a:solidFill>
                  <a:srgbClr val="000000"/>
                </a:solidFill>
              </a:rPr>
              <a:t> is a wild card pattern symbol, indicating that 0 or more characters can match.</a:t>
            </a:r>
          </a:p>
        </p:txBody>
      </p:sp>
    </p:spTree>
    <p:extLst>
      <p:ext uri="{BB962C8B-B14F-4D97-AF65-F5344CB8AC3E}">
        <p14:creationId xmlns:p14="http://schemas.microsoft.com/office/powerpoint/2010/main" val="20204315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682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8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293" grpId="0" animBg="1"/>
      <p:bldP spid="8" grpId="0" animBg="1"/>
      <p:bldP spid="8" grpId="1" animBg="1"/>
      <p:bldP spid="9" grpId="0" animBg="1"/>
      <p:bldP spid="9" grpId="1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A</a:t>
            </a:r>
            <a:r>
              <a:rPr lang="en-US" altLang="zh-TW" sz="3600" dirty="0">
                <a:solidFill>
                  <a:srgbClr val="0033CC"/>
                </a:solidFill>
              </a:rPr>
              <a:t> </a:t>
            </a:r>
            <a:r>
              <a:rPr lang="en-US" altLang="zh-TW" dirty="0">
                <a:solidFill>
                  <a:srgbClr val="0033CC"/>
                </a:solidFill>
              </a:rPr>
              <a:t>more-flexible version: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count_A_Files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A*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$*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</a:t>
            </a:r>
            <a:r>
              <a:rPr lang="en-US" altLang="zh-TW" sz="2400" b="1" dirty="0">
                <a:solidFill>
                  <a:srgbClr val="B2B2B2"/>
                </a:solidFill>
              </a:rPr>
              <a:t> 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u+x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latin typeface="High Tower Text" pitchFamily="18" charset="0"/>
              </a:rPr>
              <a:t>.</a:t>
            </a:r>
            <a:r>
              <a:rPr lang="en-US" altLang="zh-TW" sz="2800" b="1" dirty="0">
                <a:latin typeface="Times New Roman" pitchFamily="18" charset="0"/>
              </a:rPr>
              <a:t>/</a:t>
            </a:r>
            <a:r>
              <a:rPr lang="en-US" altLang="zh-TW" sz="2800" b="1" dirty="0">
                <a:latin typeface="High Tower Text" pitchFamily="18" charset="0"/>
              </a:rPr>
              <a:t>co A*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latin typeface="Times New Roman" pitchFamily="18" charset="0"/>
              </a:rPr>
              <a:t>10</a:t>
            </a:r>
            <a:r>
              <a:rPr lang="en-US" altLang="zh-TW" sz="2400" b="1" dirty="0"/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/>
              <a:t>% </a:t>
            </a:r>
            <a:r>
              <a:rPr lang="en-US" altLang="zh-TW" sz="2800" b="1" dirty="0">
                <a:latin typeface="High Tower Text" pitchFamily="18" charset="0"/>
              </a:rPr>
              <a:t>u c A* </a:t>
            </a: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4114800" y="3111624"/>
            <a:ext cx="3429000" cy="533400"/>
          </a:xfrm>
          <a:prstGeom prst="wedgeRoundRectCallout">
            <a:avLst>
              <a:gd name="adj1" fmla="val -103009"/>
              <a:gd name="adj2" fmla="val 298514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>
                <a:solidFill>
                  <a:srgbClr val="000000"/>
                </a:solidFill>
              </a:rPr>
              <a:t>Make it an executable. </a:t>
            </a:r>
          </a:p>
        </p:txBody>
      </p:sp>
    </p:spTree>
    <p:extLst>
      <p:ext uri="{BB962C8B-B14F-4D97-AF65-F5344CB8AC3E}">
        <p14:creationId xmlns:p14="http://schemas.microsoft.com/office/powerpoint/2010/main" val="22168196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A</a:t>
            </a:r>
            <a:r>
              <a:rPr lang="en-US" altLang="zh-TW" sz="3600" dirty="0">
                <a:solidFill>
                  <a:srgbClr val="0033CC"/>
                </a:solidFill>
              </a:rPr>
              <a:t> </a:t>
            </a:r>
            <a:r>
              <a:rPr lang="en-US" altLang="zh-TW" dirty="0">
                <a:solidFill>
                  <a:srgbClr val="0033CC"/>
                </a:solidFill>
              </a:rPr>
              <a:t>more-flexible version: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count_A_Files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A*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$*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u+x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.</a:t>
            </a:r>
            <a:r>
              <a:rPr lang="en-US" altLang="zh-TW" sz="2800" b="1" dirty="0">
                <a:solidFill>
                  <a:srgbClr val="FFFFCC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A*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10</a:t>
            </a:r>
            <a:r>
              <a:rPr lang="en-US" altLang="zh-TW" sz="2400" b="1" dirty="0">
                <a:solidFill>
                  <a:schemeClr val="bg1"/>
                </a:solidFill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  <a:r>
              <a:rPr lang="en-US" altLang="zh-TW" sz="2400" b="1" dirty="0"/>
              <a:t> </a:t>
            </a:r>
            <a:r>
              <a:rPr lang="en-US" altLang="zh-TW" sz="2800" b="1" dirty="0">
                <a:latin typeface="High Tower Text" pitchFamily="18" charset="0"/>
              </a:rPr>
              <a:t>u c A*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586749" y="5898976"/>
            <a:ext cx="6305731" cy="914400"/>
            <a:chOff x="2586749" y="5898976"/>
            <a:chExt cx="6305731" cy="914400"/>
          </a:xfrm>
        </p:grpSpPr>
        <p:sp>
          <p:nvSpPr>
            <p:cNvPr id="8" name="AutoShape 6"/>
            <p:cNvSpPr>
              <a:spLocks noChangeArrowheads="1"/>
            </p:cNvSpPr>
            <p:nvPr/>
          </p:nvSpPr>
          <p:spPr bwMode="auto">
            <a:xfrm rot="17663153">
              <a:off x="3281002" y="5210359"/>
              <a:ext cx="381000" cy="1769506"/>
            </a:xfrm>
            <a:prstGeom prst="triangle">
              <a:avLst>
                <a:gd name="adj" fmla="val 90191"/>
              </a:avLst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TW" altLang="zh-TW">
                <a:solidFill>
                  <a:srgbClr val="000000"/>
                </a:solidFill>
              </a:endParaRPr>
            </a:p>
          </p:txBody>
        </p:sp>
        <p:sp>
          <p:nvSpPr>
            <p:cNvPr id="7" name="AutoShape 5"/>
            <p:cNvSpPr>
              <a:spLocks noChangeArrowheads="1"/>
            </p:cNvSpPr>
            <p:nvPr/>
          </p:nvSpPr>
          <p:spPr bwMode="auto">
            <a:xfrm>
              <a:off x="3634680" y="5898976"/>
              <a:ext cx="5257800" cy="914400"/>
            </a:xfrm>
            <a:prstGeom prst="wedgeRoundRectCallout">
              <a:avLst>
                <a:gd name="adj1" fmla="val -107670"/>
                <a:gd name="adj2" fmla="val -46182"/>
                <a:gd name="adj3" fmla="val 16667"/>
              </a:avLst>
            </a:prstGeom>
            <a:solidFill>
              <a:schemeClr val="accent1"/>
            </a:solidFill>
            <a:ln w="9525" algn="ctr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/>
              <a:r>
                <a:rPr lang="en-US" altLang="zh-TW" sz="2400" dirty="0">
                  <a:solidFill>
                    <a:srgbClr val="000000"/>
                  </a:solidFill>
                </a:rPr>
                <a:t>If we pass in A* as the argument, then   we get the same answer as before.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41288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count_A_Files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A*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$*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u+x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.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A*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  <a:latin typeface="Times New Roman" pitchFamily="18" charset="0"/>
              </a:rPr>
              <a:t>10</a:t>
            </a:r>
            <a:r>
              <a:rPr lang="en-US" altLang="zh-TW" sz="2400" b="1" dirty="0">
                <a:solidFill>
                  <a:srgbClr val="B2B2B2"/>
                </a:solidFill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.</a:t>
            </a:r>
            <a:r>
              <a:rPr lang="en-US" altLang="zh-TW" sz="2800" b="1" dirty="0">
                <a:solidFill>
                  <a:srgbClr val="FFFFCC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*x*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spcBef>
                <a:spcPts val="8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  <a:r>
              <a:rPr lang="en-US" altLang="zh-TW" sz="2400" b="1" dirty="0">
                <a:latin typeface="High Tower Text" pitchFamily="18" charset="0"/>
              </a:rPr>
              <a:t> 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400" b="1" dirty="0" err="1">
                <a:latin typeface="High Tower Text" pitchFamily="18" charset="0"/>
              </a:rPr>
              <a:t>countFiles</a:t>
            </a:r>
            <a:r>
              <a:rPr lang="en-US" altLang="zh-TW" sz="2400" b="1" dirty="0">
                <a:latin typeface="High Tower Text" pitchFamily="18" charset="0"/>
              </a:rPr>
              <a:t> A*  [^A]*.c</a:t>
            </a:r>
            <a:endParaRPr lang="en-US" altLang="zh-TW" sz="2000" b="1" dirty="0">
              <a:latin typeface="Times New Roman" pitchFamily="18" charset="0"/>
            </a:endParaRPr>
          </a:p>
        </p:txBody>
      </p:sp>
      <p:sp>
        <p:nvSpPr>
          <p:cNvPr id="27652" name="Slide Number Placeholder 5"/>
          <p:cNvSpPr txBox="1">
            <a:spLocks noGrp="1"/>
          </p:cNvSpPr>
          <p:nvPr/>
        </p:nvSpPr>
        <p:spPr bwMode="auto">
          <a:xfrm>
            <a:off x="8686800" y="6550025"/>
            <a:ext cx="3810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69EF5E2C-9C5D-4752-B900-339AD69CC4CB}" type="slidenum">
              <a:rPr lang="zh-TW" altLang="en-US" sz="1400" b="0">
                <a:solidFill>
                  <a:srgbClr val="000000"/>
                </a:solidFill>
                <a:latin typeface="Arial" charset="0"/>
              </a:rPr>
              <a:pPr algn="r"/>
              <a:t>103</a:t>
            </a:fld>
            <a:endParaRPr lang="en-US" altLang="zh-TW" sz="1400" b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AutoShape 5"/>
          <p:cNvSpPr>
            <a:spLocks noChangeArrowheads="1"/>
          </p:cNvSpPr>
          <p:nvPr/>
        </p:nvSpPr>
        <p:spPr bwMode="auto">
          <a:xfrm>
            <a:off x="4067944" y="5250904"/>
            <a:ext cx="2836167" cy="914400"/>
          </a:xfrm>
          <a:prstGeom prst="wedgeRoundRectCallout">
            <a:avLst>
              <a:gd name="adj1" fmla="val -84883"/>
              <a:gd name="adj2" fmla="val 64196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But we can also use other arguments. 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0" y="0"/>
            <a:ext cx="9067800" cy="98072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276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A</a:t>
            </a:r>
            <a:r>
              <a:rPr lang="en-US" altLang="zh-TW" sz="3600" dirty="0">
                <a:solidFill>
                  <a:srgbClr val="0033CC"/>
                </a:solidFill>
              </a:rPr>
              <a:t> </a:t>
            </a:r>
            <a:r>
              <a:rPr lang="en-US" altLang="zh-TW" dirty="0">
                <a:solidFill>
                  <a:srgbClr val="0033CC"/>
                </a:solidFill>
              </a:rPr>
              <a:t>more-flexible version: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07504" y="6629400"/>
            <a:ext cx="8998396" cy="98072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9" name="AutoShape 5"/>
          <p:cNvSpPr>
            <a:spLocks noChangeArrowheads="1"/>
          </p:cNvSpPr>
          <p:nvPr/>
        </p:nvSpPr>
        <p:spPr bwMode="auto">
          <a:xfrm>
            <a:off x="323528" y="4221088"/>
            <a:ext cx="2448272" cy="914400"/>
          </a:xfrm>
          <a:prstGeom prst="wedgeRoundRectCallout">
            <a:avLst>
              <a:gd name="adj1" fmla="val 45198"/>
              <a:gd name="adj2" fmla="val 177590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Q: What does this pattern mean?</a:t>
            </a:r>
          </a:p>
        </p:txBody>
      </p:sp>
      <p:sp>
        <p:nvSpPr>
          <p:cNvPr id="10" name="AutoShape 5"/>
          <p:cNvSpPr>
            <a:spLocks noChangeArrowheads="1"/>
          </p:cNvSpPr>
          <p:nvPr/>
        </p:nvSpPr>
        <p:spPr bwMode="auto">
          <a:xfrm>
            <a:off x="2699792" y="4221088"/>
            <a:ext cx="2448272" cy="914400"/>
          </a:xfrm>
          <a:prstGeom prst="wedgeRoundRectCallout">
            <a:avLst>
              <a:gd name="adj1" fmla="val -48174"/>
              <a:gd name="adj2" fmla="val 175803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A: Filenames that contain an x.</a:t>
            </a:r>
          </a:p>
        </p:txBody>
      </p:sp>
    </p:spTree>
    <p:extLst>
      <p:ext uri="{BB962C8B-B14F-4D97-AF65-F5344CB8AC3E}">
        <p14:creationId xmlns:p14="http://schemas.microsoft.com/office/powerpoint/2010/main" val="19899722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64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3.7037E-7 L 0.00018 -0.13634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2765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1" grpId="0" autoUpdateAnimBg="0"/>
      <p:bldP spid="11" grpId="0" animBg="1"/>
      <p:bldP spid="11" grpId="1" animBg="1"/>
      <p:bldP spid="9" grpId="0" animBg="1"/>
      <p:bldP spid="9" grpId="1" animBg="1"/>
      <p:bldP spid="10" grpId="0" animBg="1"/>
      <p:bldP spid="10" grpId="1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6619528"/>
          </a:xfrm>
          <a:solidFill>
            <a:schemeClr val="tx1"/>
          </a:solidFill>
        </p:spPr>
        <p:txBody>
          <a:bodyPr/>
          <a:lstStyle/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$*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u+x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.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A*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  <a:latin typeface="Times New Roman" pitchFamily="18" charset="0"/>
              </a:rPr>
              <a:t>10</a:t>
            </a:r>
            <a:r>
              <a:rPr lang="en-US" altLang="zh-TW" sz="2400" b="1" dirty="0">
                <a:solidFill>
                  <a:srgbClr val="B2B2B2"/>
                </a:solidFill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.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*x*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spcBef>
                <a:spcPts val="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.</a:t>
            </a:r>
            <a:r>
              <a:rPr lang="en-US" altLang="zh-TW" b="1" dirty="0">
                <a:solidFill>
                  <a:srgbClr val="FFFFCC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High Tower Text" pitchFamily="18" charset="0"/>
              </a:rPr>
              <a:t>A*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285AFF"/>
                </a:solidFill>
                <a:latin typeface="High Tower Text" pitchFamily="18" charset="0"/>
              </a:rPr>
              <a:t>[^A]*.c</a:t>
            </a:r>
            <a:endParaRPr lang="en-US" altLang="zh-TW" sz="2400" b="1" dirty="0">
              <a:solidFill>
                <a:srgbClr val="285AFF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11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  <a:r>
              <a:rPr lang="en-US" altLang="zh-TW" sz="2400" b="1" dirty="0"/>
              <a:t> </a:t>
            </a:r>
            <a:r>
              <a:rPr lang="en-US" altLang="zh-TW" sz="2800" b="1" dirty="0">
                <a:latin typeface="High Tower Text" pitchFamily="18" charset="0"/>
              </a:rPr>
              <a:t>u c A* </a:t>
            </a:r>
          </a:p>
        </p:txBody>
      </p:sp>
      <p:sp>
        <p:nvSpPr>
          <p:cNvPr id="9" name="AutoShape 7"/>
          <p:cNvSpPr>
            <a:spLocks noChangeArrowheads="1"/>
          </p:cNvSpPr>
          <p:nvPr/>
        </p:nvSpPr>
        <p:spPr bwMode="auto">
          <a:xfrm>
            <a:off x="5257800" y="5306144"/>
            <a:ext cx="3352800" cy="1219200"/>
          </a:xfrm>
          <a:prstGeom prst="wedgeRoundRectCallout">
            <a:avLst>
              <a:gd name="adj1" fmla="val -78234"/>
              <a:gd name="adj2" fmla="val 36895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The meaning is:</a:t>
            </a:r>
          </a:p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All files that </a:t>
            </a:r>
            <a:r>
              <a:rPr lang="en-US" altLang="zh-TW" sz="2400" dirty="0">
                <a:solidFill>
                  <a:srgbClr val="FF0000"/>
                </a:solidFill>
              </a:rPr>
              <a:t>begin with A </a:t>
            </a:r>
            <a:r>
              <a:rPr lang="en-US" altLang="zh-TW" sz="2400" dirty="0">
                <a:solidFill>
                  <a:srgbClr val="000000"/>
                </a:solidFill>
              </a:rPr>
              <a:t>or that </a:t>
            </a:r>
            <a:r>
              <a:rPr lang="en-US" altLang="zh-TW" sz="2400" dirty="0">
                <a:solidFill>
                  <a:srgbClr val="0033CC"/>
                </a:solidFill>
              </a:rPr>
              <a:t>end with .c</a:t>
            </a:r>
          </a:p>
        </p:txBody>
      </p:sp>
      <p:sp>
        <p:nvSpPr>
          <p:cNvPr id="15" name="AutoShape 7"/>
          <p:cNvSpPr>
            <a:spLocks noChangeArrowheads="1"/>
          </p:cNvSpPr>
          <p:nvPr/>
        </p:nvSpPr>
        <p:spPr bwMode="auto">
          <a:xfrm>
            <a:off x="5257800" y="5306144"/>
            <a:ext cx="3352800" cy="1219200"/>
          </a:xfrm>
          <a:prstGeom prst="wedgeRoundRectCallout">
            <a:avLst>
              <a:gd name="adj1" fmla="val -49841"/>
              <a:gd name="adj2" fmla="val 21484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The meaning is:</a:t>
            </a:r>
          </a:p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All files that </a:t>
            </a:r>
            <a:r>
              <a:rPr lang="en-US" altLang="zh-TW" sz="2400" dirty="0">
                <a:solidFill>
                  <a:srgbClr val="FF0000"/>
                </a:solidFill>
              </a:rPr>
              <a:t>begin with A</a:t>
            </a:r>
            <a:r>
              <a:rPr lang="en-US" altLang="zh-TW" sz="2400" dirty="0">
                <a:solidFill>
                  <a:srgbClr val="000000"/>
                </a:solidFill>
              </a:rPr>
              <a:t> or that </a:t>
            </a:r>
            <a:r>
              <a:rPr lang="en-US" altLang="zh-TW" sz="2400" dirty="0">
                <a:solidFill>
                  <a:srgbClr val="0033CC"/>
                </a:solidFill>
              </a:rPr>
              <a:t>end with .c</a:t>
            </a:r>
          </a:p>
        </p:txBody>
      </p:sp>
      <p:sp>
        <p:nvSpPr>
          <p:cNvPr id="27652" name="Slide Number Placeholder 5"/>
          <p:cNvSpPr txBox="1">
            <a:spLocks noGrp="1"/>
          </p:cNvSpPr>
          <p:nvPr/>
        </p:nvSpPr>
        <p:spPr bwMode="auto">
          <a:xfrm>
            <a:off x="8610600" y="6550025"/>
            <a:ext cx="457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69EF5E2C-9C5D-4752-B900-339AD69CC4CB}" type="slidenum">
              <a:rPr lang="zh-TW" altLang="en-US" sz="1400" b="0">
                <a:solidFill>
                  <a:srgbClr val="000000"/>
                </a:solidFill>
                <a:latin typeface="Arial" charset="0"/>
              </a:rPr>
              <a:pPr algn="r"/>
              <a:t>104</a:t>
            </a:fld>
            <a:endParaRPr lang="en-US" altLang="zh-TW" sz="1400" b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0" y="0"/>
            <a:ext cx="9067800" cy="98072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276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A</a:t>
            </a:r>
            <a:r>
              <a:rPr lang="en-US" altLang="zh-TW" sz="3600" dirty="0">
                <a:solidFill>
                  <a:srgbClr val="0033CC"/>
                </a:solidFill>
              </a:rPr>
              <a:t> </a:t>
            </a:r>
            <a:r>
              <a:rPr lang="en-US" altLang="zh-TW" dirty="0">
                <a:solidFill>
                  <a:srgbClr val="0033CC"/>
                </a:solidFill>
              </a:rPr>
              <a:t>more-flexible version: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8100" y="6629400"/>
            <a:ext cx="9067800" cy="98072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 rot="12818725">
            <a:off x="4518875" y="3852473"/>
            <a:ext cx="659907" cy="2653821"/>
          </a:xfrm>
          <a:prstGeom prst="triangle">
            <a:avLst>
              <a:gd name="adj" fmla="val 58268"/>
            </a:avLst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TW" altLang="zh-TW">
              <a:solidFill>
                <a:srgbClr val="000000"/>
              </a:solidFill>
            </a:endParaRP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auto">
          <a:xfrm>
            <a:off x="4191000" y="3369568"/>
            <a:ext cx="3667148" cy="914400"/>
          </a:xfrm>
          <a:prstGeom prst="wedgeRoundRectCallout">
            <a:avLst>
              <a:gd name="adj1" fmla="val -91072"/>
              <a:gd name="adj2" fmla="val 259936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Here, we pass two things that expand into arguments.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947936" y="5867400"/>
            <a:ext cx="3048000" cy="838200"/>
          </a:xfrm>
          <a:prstGeom prst="wedgeRoundRectCallout">
            <a:avLst>
              <a:gd name="adj1" fmla="val -62462"/>
              <a:gd name="adj2" fmla="val -46291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In our directory, there are 11 such files</a:t>
            </a:r>
          </a:p>
        </p:txBody>
      </p:sp>
    </p:spTree>
    <p:extLst>
      <p:ext uri="{BB962C8B-B14F-4D97-AF65-F5344CB8AC3E}">
        <p14:creationId xmlns:p14="http://schemas.microsoft.com/office/powerpoint/2010/main" val="21539898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64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59259E-6 L 0.00017 -0.13635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27651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1" grpId="0" autoUpdateAnimBg="0"/>
      <p:bldP spid="9" grpId="0" animBg="1"/>
      <p:bldP spid="9" grpId="1" animBg="1"/>
      <p:bldP spid="15" grpId="0" animBg="1"/>
      <p:bldP spid="8" grpId="0" animBg="1"/>
      <p:bldP spid="8" grpId="1" animBg="1"/>
      <p:bldP spid="12" grpId="0" animBg="1"/>
      <p:bldP spid="12" grpId="1" animBg="1"/>
      <p:bldP spid="13" grpId="0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See? Here are the 11 matches:</a:t>
            </a:r>
            <a:endParaRPr lang="en-US" altLang="zh-TW" sz="4800" dirty="0">
              <a:solidFill>
                <a:srgbClr val="0033CC"/>
              </a:solidFill>
            </a:endParaRPr>
          </a:p>
        </p:txBody>
      </p:sp>
      <p:sp>
        <p:nvSpPr>
          <p:cNvPr id="32772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zh-TW" dirty="0">
                <a:solidFill>
                  <a:srgbClr val="CCCCCC"/>
                </a:solidFill>
                <a:latin typeface="Arial" charset="0"/>
              </a:rPr>
              <a:t>% </a:t>
            </a:r>
            <a:r>
              <a:rPr lang="en-US" altLang="zh-TW" dirty="0">
                <a:solidFill>
                  <a:srgbClr val="CCCCCC"/>
                </a:solidFill>
                <a:latin typeface="High Tower Text" pitchFamily="18" charset="0"/>
              </a:rPr>
              <a:t>ls </a:t>
            </a:r>
            <a:r>
              <a:rPr lang="en-US" altLang="zh-TW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rgbClr val="CCCCCC"/>
                </a:solidFill>
                <a:latin typeface="High Tower Text" pitchFamily="18" charset="0"/>
              </a:rPr>
              <a:t>lrt</a:t>
            </a:r>
            <a:endParaRPr lang="en-US" altLang="zh-TW" dirty="0">
              <a:solidFill>
                <a:srgbClr val="CCCC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total </a:t>
            </a:r>
            <a:r>
              <a:rPr lang="en-US" altLang="en-US" dirty="0">
                <a:solidFill>
                  <a:srgbClr val="CCCCCC"/>
                </a:solidFill>
                <a:latin typeface="Times New Roman" pitchFamily="18" charset="0"/>
                <a:cs typeface="Times New Roman" pitchFamily="18" charset="0"/>
              </a:rPr>
              <a:t>122</a:t>
            </a:r>
            <a:endParaRPr lang="en-US" altLang="en-US" sz="2000" dirty="0">
              <a:solidFill>
                <a:srgbClr val="BFBFBF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146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22:07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square</a:t>
            </a:r>
            <a:r>
              <a:rPr lang="en-US" altLang="en-US" sz="2000" dirty="0" err="1">
                <a:solidFill>
                  <a:srgbClr val="66FF66"/>
                </a:solidFill>
                <a:latin typeface="High Tower Text" pitchFamily="18" charset="0"/>
              </a:rPr>
              <a:t>.c</a:t>
            </a:r>
            <a:endParaRPr lang="en-US" altLang="en-US" sz="2000" dirty="0">
              <a:solidFill>
                <a:srgbClr val="66FF66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BFBFBF"/>
                </a:solidFill>
                <a:latin typeface="High Tower Text" pitchFamily="18" charset="0"/>
              </a:rPr>
              <a:t>rwxr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BFBFBF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BFBFBF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BFBFBF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160150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22:07 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square.x</a:t>
            </a:r>
            <a:endParaRPr lang="en-US" altLang="en-US" sz="20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5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ZZZ</a:t>
            </a: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6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qrst.txt</a:t>
            </a: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7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FILE</a:t>
            </a:r>
            <a:r>
              <a:rPr lang="en-US" altLang="en-US" sz="1900" dirty="0">
                <a:solidFill>
                  <a:srgbClr val="FFFFCC"/>
                </a:solidFill>
                <a:latin typeface="Times New Roman" pitchFamily="18" charset="0"/>
              </a:rPr>
              <a:t>3</a:t>
            </a:r>
            <a:endParaRPr lang="en-US" altLang="en-US" sz="19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7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FILE</a:t>
            </a:r>
            <a:r>
              <a:rPr lang="en-US" altLang="en-US" sz="1900" dirty="0">
                <a:solidFill>
                  <a:srgbClr val="FFFFCC"/>
                </a:solidFill>
                <a:latin typeface="Times New Roman" pitchFamily="18" charset="0"/>
              </a:rPr>
              <a:t>2</a:t>
            </a:r>
            <a:endParaRPr lang="en-US" altLang="en-US" sz="19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CC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6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23:09 </a:t>
            </a:r>
            <a:r>
              <a:rPr lang="en-US" altLang="en-US" sz="2000" dirty="0" err="1">
                <a:solidFill>
                  <a:srgbClr val="66FF66"/>
                </a:solidFill>
                <a:latin typeface="Times New Roman" pitchFamily="18" charset="0"/>
              </a:rPr>
              <a:t>A</a:t>
            </a:r>
            <a:r>
              <a:rPr lang="en-US" altLang="en-US" sz="2000" dirty="0" err="1">
                <a:solidFill>
                  <a:srgbClr val="FFFFCC"/>
                </a:solidFill>
                <a:latin typeface="Times New Roman" pitchFamily="18" charset="0"/>
              </a:rPr>
              <a:t>file</a:t>
            </a:r>
            <a:endParaRPr lang="en-US" altLang="en-US" sz="20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CC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4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CE</a:t>
            </a:r>
            <a:endParaRPr lang="en-US" altLang="en-US" sz="20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CC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4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BD.txt</a:t>
            </a: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CC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     5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BCD</a:t>
            </a: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BFBFBF"/>
                </a:solidFill>
                <a:latin typeface="High Tower Text" pitchFamily="18" charset="0"/>
              </a:rPr>
              <a:t>rwxr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BFBFBF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CCCCCC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1449 Feb</a:t>
            </a:r>
            <a:r>
              <a:rPr lang="en-US" altLang="en-US" sz="1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22:10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PROG</a:t>
            </a:r>
            <a:r>
              <a:rPr lang="en-US" altLang="en-US" sz="2000" dirty="0" err="1">
                <a:solidFill>
                  <a:srgbClr val="66FF66"/>
                </a:solidFill>
                <a:latin typeface="High Tower Text" pitchFamily="18" charset="0"/>
              </a:rPr>
              <a:t>.c</a:t>
            </a:r>
            <a:endParaRPr lang="en-US" altLang="en-US" sz="2000" dirty="0">
              <a:solidFill>
                <a:srgbClr val="66FF66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CC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161473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22:10 </a:t>
            </a:r>
            <a:r>
              <a:rPr lang="en-US" altLang="en-US" sz="2000" dirty="0" err="1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PROG.x</a:t>
            </a:r>
            <a:endParaRPr lang="en-US" altLang="en-US" sz="20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1486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22:14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tempfile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2</a:t>
            </a: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   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97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22:14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tempfile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en-US" sz="19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   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70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22:15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tempfile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4</a:t>
            </a:r>
            <a:endParaRPr lang="en-US" altLang="en-US" sz="19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   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49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22:16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count_A_files</a:t>
            </a:r>
            <a:endParaRPr lang="en-US" altLang="en-US" sz="20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   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49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22:18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count_files</a:t>
            </a:r>
            <a:endParaRPr lang="zh-TW" altLang="en-US" sz="2000" dirty="0">
              <a:solidFill>
                <a:srgbClr val="BFBFBF"/>
              </a:solidFill>
              <a:latin typeface="High Tower Text" pitchFamily="18" charset="0"/>
            </a:endParaRPr>
          </a:p>
        </p:txBody>
      </p:sp>
      <p:sp>
        <p:nvSpPr>
          <p:cNvPr id="5" name="AutoShape 8"/>
          <p:cNvSpPr>
            <a:spLocks noChangeArrowheads="1"/>
          </p:cNvSpPr>
          <p:nvPr/>
        </p:nvSpPr>
        <p:spPr bwMode="auto">
          <a:xfrm>
            <a:off x="947936" y="5867400"/>
            <a:ext cx="3048000" cy="838200"/>
          </a:xfrm>
          <a:prstGeom prst="wedgeRoundRectCallout">
            <a:avLst>
              <a:gd name="adj1" fmla="val 116121"/>
              <a:gd name="adj2" fmla="val -15071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In our directory, there are 11 such files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978977" y="4517232"/>
            <a:ext cx="324036" cy="289520"/>
            <a:chOff x="6083660" y="4581128"/>
            <a:chExt cx="324036" cy="289520"/>
          </a:xfrm>
        </p:grpSpPr>
        <p:sp>
          <p:nvSpPr>
            <p:cNvPr id="2" name="Oval 1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3" name="Rectangle 2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10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978977" y="4805264"/>
            <a:ext cx="324036" cy="289520"/>
            <a:chOff x="6083660" y="4581128"/>
            <a:chExt cx="324036" cy="289520"/>
          </a:xfrm>
        </p:grpSpPr>
        <p:sp>
          <p:nvSpPr>
            <p:cNvPr id="10" name="Oval 9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11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994267" y="3060848"/>
            <a:ext cx="301025" cy="289520"/>
            <a:chOff x="6083660" y="4581128"/>
            <a:chExt cx="324036" cy="289520"/>
          </a:xfrm>
        </p:grpSpPr>
        <p:sp>
          <p:nvSpPr>
            <p:cNvPr id="13" name="Oval 12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5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994267" y="2772816"/>
            <a:ext cx="301025" cy="289520"/>
            <a:chOff x="6083660" y="4581128"/>
            <a:chExt cx="324036" cy="289520"/>
          </a:xfrm>
        </p:grpSpPr>
        <p:sp>
          <p:nvSpPr>
            <p:cNvPr id="16" name="Oval 15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4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994267" y="3355504"/>
            <a:ext cx="301025" cy="289520"/>
            <a:chOff x="6083660" y="4581128"/>
            <a:chExt cx="324036" cy="289520"/>
          </a:xfrm>
        </p:grpSpPr>
        <p:sp>
          <p:nvSpPr>
            <p:cNvPr id="19" name="Oval 18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6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994267" y="2196752"/>
            <a:ext cx="301025" cy="289520"/>
            <a:chOff x="6083660" y="4581128"/>
            <a:chExt cx="324036" cy="289520"/>
          </a:xfrm>
        </p:grpSpPr>
        <p:sp>
          <p:nvSpPr>
            <p:cNvPr id="22" name="Oval 21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2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994267" y="2491408"/>
            <a:ext cx="301025" cy="289520"/>
            <a:chOff x="6083660" y="4581128"/>
            <a:chExt cx="324036" cy="289520"/>
          </a:xfrm>
        </p:grpSpPr>
        <p:sp>
          <p:nvSpPr>
            <p:cNvPr id="28" name="Oval 27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3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994267" y="3931568"/>
            <a:ext cx="301025" cy="289520"/>
            <a:chOff x="6083660" y="4581128"/>
            <a:chExt cx="324036" cy="289520"/>
          </a:xfrm>
        </p:grpSpPr>
        <p:sp>
          <p:nvSpPr>
            <p:cNvPr id="31" name="Oval 30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8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994267" y="3643536"/>
            <a:ext cx="301025" cy="289520"/>
            <a:chOff x="6083660" y="4581128"/>
            <a:chExt cx="324036" cy="289520"/>
          </a:xfrm>
        </p:grpSpPr>
        <p:sp>
          <p:nvSpPr>
            <p:cNvPr id="34" name="Oval 33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7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994267" y="4226224"/>
            <a:ext cx="301025" cy="289520"/>
            <a:chOff x="6083660" y="4581128"/>
            <a:chExt cx="324036" cy="289520"/>
          </a:xfrm>
        </p:grpSpPr>
        <p:sp>
          <p:nvSpPr>
            <p:cNvPr id="37" name="Oval 36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9</a:t>
              </a:r>
            </a:p>
          </p:txBody>
        </p:sp>
      </p:grpSp>
      <p:sp>
        <p:nvSpPr>
          <p:cNvPr id="39" name="AutoShape 7"/>
          <p:cNvSpPr>
            <a:spLocks noChangeArrowheads="1"/>
          </p:cNvSpPr>
          <p:nvPr/>
        </p:nvSpPr>
        <p:spPr bwMode="auto">
          <a:xfrm>
            <a:off x="5257800" y="5306144"/>
            <a:ext cx="3352800" cy="1219200"/>
          </a:xfrm>
          <a:prstGeom prst="wedgeRoundRectCallout">
            <a:avLst>
              <a:gd name="adj1" fmla="val -49841"/>
              <a:gd name="adj2" fmla="val 2148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The meaning is:</a:t>
            </a:r>
          </a:p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All files that </a:t>
            </a:r>
            <a:r>
              <a:rPr lang="en-US" altLang="zh-TW" sz="2400" dirty="0">
                <a:solidFill>
                  <a:srgbClr val="FF0000"/>
                </a:solidFill>
              </a:rPr>
              <a:t>begin with A </a:t>
            </a:r>
            <a:r>
              <a:rPr lang="en-US" altLang="zh-TW" sz="2400" dirty="0">
                <a:solidFill>
                  <a:srgbClr val="000000"/>
                </a:solidFill>
              </a:rPr>
              <a:t>or that </a:t>
            </a:r>
            <a:r>
              <a:rPr lang="en-US" altLang="zh-TW" sz="2400" dirty="0">
                <a:solidFill>
                  <a:srgbClr val="0033CC"/>
                </a:solidFill>
              </a:rPr>
              <a:t>end with .c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7223303" y="1627312"/>
            <a:ext cx="301025" cy="289520"/>
            <a:chOff x="6083660" y="4581128"/>
            <a:chExt cx="324036" cy="289520"/>
          </a:xfrm>
        </p:grpSpPr>
        <p:sp>
          <p:nvSpPr>
            <p:cNvPr id="42" name="Oval 41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3134229"/>
      </p:ext>
    </p:extLst>
  </p:cSld>
  <p:clrMapOvr>
    <a:masterClrMapping/>
  </p:clrMapOvr>
  <p:transition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$*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u+x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 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.</a:t>
            </a:r>
            <a:r>
              <a:rPr lang="en-US" altLang="zh-TW" b="1" dirty="0">
                <a:solidFill>
                  <a:srgbClr val="B2B2B2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A* 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  <a:latin typeface="Times New Roman" pitchFamily="18" charset="0"/>
              </a:rPr>
              <a:t>10</a:t>
            </a:r>
            <a:r>
              <a:rPr lang="en-US" altLang="zh-TW" sz="2400" b="1" dirty="0">
                <a:solidFill>
                  <a:srgbClr val="B2B2B2"/>
                </a:solidFill>
              </a:rPr>
              <a:t> 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.</a:t>
            </a:r>
            <a:r>
              <a:rPr lang="en-US" altLang="zh-TW" b="1" dirty="0">
                <a:solidFill>
                  <a:srgbClr val="B2B2B2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*x*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.</a:t>
            </a:r>
            <a:r>
              <a:rPr lang="en-US" altLang="zh-TW" b="1" dirty="0">
                <a:solidFill>
                  <a:srgbClr val="FFFFCC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High Tower Text" pitchFamily="18" charset="0"/>
              </a:rPr>
              <a:t>A*  </a:t>
            </a:r>
            <a:r>
              <a:rPr lang="en-US" altLang="zh-TW" sz="2800" b="1" dirty="0">
                <a:solidFill>
                  <a:srgbClr val="285AFF"/>
                </a:solidFill>
                <a:latin typeface="High Tower Text" pitchFamily="18" charset="0"/>
              </a:rPr>
              <a:t>[^A]*.c 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11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</a:p>
        </p:txBody>
      </p:sp>
      <p:sp>
        <p:nvSpPr>
          <p:cNvPr id="276488" name="AutoShape 8"/>
          <p:cNvSpPr>
            <a:spLocks noChangeArrowheads="1"/>
          </p:cNvSpPr>
          <p:nvPr/>
        </p:nvSpPr>
        <p:spPr bwMode="auto">
          <a:xfrm>
            <a:off x="947936" y="5867400"/>
            <a:ext cx="3048000" cy="838200"/>
          </a:xfrm>
          <a:prstGeom prst="wedgeRoundRectCallout">
            <a:avLst>
              <a:gd name="adj1" fmla="val -62462"/>
              <a:gd name="adj2" fmla="val -46291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In our directory, there are 11 such files</a:t>
            </a:r>
          </a:p>
        </p:txBody>
      </p:sp>
      <p:sp>
        <p:nvSpPr>
          <p:cNvPr id="31753" name="Rectangle 2"/>
          <p:cNvSpPr>
            <a:spLocks noChangeArrowheads="1"/>
          </p:cNvSpPr>
          <p:nvPr/>
        </p:nvSpPr>
        <p:spPr bwMode="auto">
          <a:xfrm>
            <a:off x="0" y="15240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TW" sz="4400" b="0" dirty="0">
                <a:solidFill>
                  <a:srgbClr val="0033CC"/>
                </a:solidFill>
                <a:latin typeface="Arial" charset="0"/>
              </a:rPr>
              <a:t>A more-flexible version: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5257800" y="5306144"/>
            <a:ext cx="3352800" cy="1219200"/>
          </a:xfrm>
          <a:prstGeom prst="wedgeRoundRectCallout">
            <a:avLst>
              <a:gd name="adj1" fmla="val -49840"/>
              <a:gd name="adj2" fmla="val 19429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The meaning is:</a:t>
            </a:r>
          </a:p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All files that </a:t>
            </a:r>
            <a:r>
              <a:rPr lang="en-US" altLang="zh-TW" sz="2400" dirty="0">
                <a:solidFill>
                  <a:srgbClr val="FF0000"/>
                </a:solidFill>
              </a:rPr>
              <a:t>begin with A</a:t>
            </a:r>
            <a:r>
              <a:rPr lang="en-US" altLang="zh-TW" sz="2400" dirty="0">
                <a:solidFill>
                  <a:srgbClr val="000000"/>
                </a:solidFill>
              </a:rPr>
              <a:t> or that </a:t>
            </a:r>
            <a:r>
              <a:rPr lang="en-US" altLang="zh-TW" sz="2400" dirty="0">
                <a:solidFill>
                  <a:srgbClr val="0033CC"/>
                </a:solidFill>
              </a:rPr>
              <a:t>end with .c</a:t>
            </a: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1403648" y="1790700"/>
            <a:ext cx="4419600" cy="2057400"/>
          </a:xfrm>
          <a:prstGeom prst="wedgeRoundRectCallout">
            <a:avLst>
              <a:gd name="adj1" fmla="val -5132"/>
              <a:gd name="adj2" fmla="val 12124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But, if we had not included this “[^A]”, we would have gotten an answer of </a:t>
            </a:r>
            <a:r>
              <a:rPr lang="en-US" altLang="zh-TW" sz="2400" u="sng" dirty="0">
                <a:solidFill>
                  <a:srgbClr val="000000"/>
                </a:solidFill>
              </a:rPr>
              <a:t>12</a:t>
            </a:r>
            <a:r>
              <a:rPr lang="en-US" altLang="zh-TW" sz="2400" dirty="0">
                <a:solidFill>
                  <a:srgbClr val="000000"/>
                </a:solidFill>
              </a:rPr>
              <a:t>, because the file named “</a:t>
            </a:r>
            <a:r>
              <a:rPr lang="en-US" altLang="zh-TW" sz="2400" dirty="0" err="1">
                <a:solidFill>
                  <a:srgbClr val="000000"/>
                </a:solidFill>
              </a:rPr>
              <a:t>APROG.c</a:t>
            </a:r>
            <a:r>
              <a:rPr lang="en-US" altLang="zh-TW" sz="2400" dirty="0">
                <a:solidFill>
                  <a:srgbClr val="000000"/>
                </a:solidFill>
              </a:rPr>
              <a:t>” would have been counted </a:t>
            </a:r>
            <a:r>
              <a:rPr lang="en-US" altLang="zh-TW" sz="2400" i="1" dirty="0">
                <a:solidFill>
                  <a:srgbClr val="000000"/>
                </a:solidFill>
              </a:rPr>
              <a:t>twice</a:t>
            </a:r>
            <a:r>
              <a:rPr lang="en-US" altLang="zh-TW" sz="2400" dirty="0">
                <a:solidFill>
                  <a:srgbClr val="00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48663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See? Here are the 11 matches:</a:t>
            </a:r>
            <a:endParaRPr lang="en-US" altLang="zh-TW" sz="4800" dirty="0">
              <a:solidFill>
                <a:srgbClr val="0033CC"/>
              </a:solidFill>
            </a:endParaRPr>
          </a:p>
        </p:txBody>
      </p:sp>
      <p:sp>
        <p:nvSpPr>
          <p:cNvPr id="32772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zh-TW" dirty="0">
                <a:solidFill>
                  <a:srgbClr val="CCCCCC"/>
                </a:solidFill>
                <a:latin typeface="Arial" charset="0"/>
              </a:rPr>
              <a:t>% </a:t>
            </a:r>
            <a:r>
              <a:rPr lang="en-US" altLang="zh-TW" dirty="0">
                <a:solidFill>
                  <a:srgbClr val="CCCCCC"/>
                </a:solidFill>
                <a:latin typeface="High Tower Text" pitchFamily="18" charset="0"/>
              </a:rPr>
              <a:t>ls </a:t>
            </a:r>
            <a:r>
              <a:rPr lang="en-US" altLang="zh-TW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rgbClr val="CCCCCC"/>
                </a:solidFill>
                <a:latin typeface="High Tower Text" pitchFamily="18" charset="0"/>
              </a:rPr>
              <a:t>lrt</a:t>
            </a:r>
            <a:endParaRPr lang="en-US" altLang="zh-TW" dirty="0">
              <a:solidFill>
                <a:srgbClr val="CCCC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total </a:t>
            </a:r>
            <a:r>
              <a:rPr lang="en-US" altLang="en-US" dirty="0">
                <a:solidFill>
                  <a:srgbClr val="CCCCCC"/>
                </a:solidFill>
                <a:latin typeface="Times New Roman" pitchFamily="18" charset="0"/>
                <a:cs typeface="Times New Roman" pitchFamily="18" charset="0"/>
              </a:rPr>
              <a:t>122</a:t>
            </a:r>
            <a:endParaRPr lang="en-US" altLang="en-US" sz="2000" dirty="0">
              <a:solidFill>
                <a:srgbClr val="BFBFBF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146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22:07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square</a:t>
            </a:r>
            <a:r>
              <a:rPr lang="en-US" altLang="en-US" sz="2000" dirty="0" err="1">
                <a:solidFill>
                  <a:srgbClr val="66FF66"/>
                </a:solidFill>
                <a:latin typeface="High Tower Text" pitchFamily="18" charset="0"/>
              </a:rPr>
              <a:t>.c</a:t>
            </a:r>
            <a:endParaRPr lang="en-US" altLang="en-US" sz="2000" dirty="0">
              <a:solidFill>
                <a:srgbClr val="66FF66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BFBFBF"/>
                </a:solidFill>
                <a:latin typeface="High Tower Text" pitchFamily="18" charset="0"/>
              </a:rPr>
              <a:t>rwxr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BFBFBF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BFBFBF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BFBFBF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160150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22:07 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square.x</a:t>
            </a:r>
            <a:endParaRPr lang="en-US" altLang="en-US" sz="20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5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ZZZ</a:t>
            </a: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6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qrst.txt</a:t>
            </a: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7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FILE</a:t>
            </a:r>
            <a:r>
              <a:rPr lang="en-US" altLang="en-US" sz="1900" dirty="0">
                <a:solidFill>
                  <a:srgbClr val="FFFFCC"/>
                </a:solidFill>
                <a:latin typeface="Times New Roman" pitchFamily="18" charset="0"/>
              </a:rPr>
              <a:t>3</a:t>
            </a:r>
            <a:endParaRPr lang="en-US" altLang="en-US" sz="19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7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FILE</a:t>
            </a:r>
            <a:r>
              <a:rPr lang="en-US" altLang="en-US" sz="1900" dirty="0">
                <a:solidFill>
                  <a:srgbClr val="FFFFCC"/>
                </a:solidFill>
                <a:latin typeface="Times New Roman" pitchFamily="18" charset="0"/>
              </a:rPr>
              <a:t>2</a:t>
            </a:r>
            <a:endParaRPr lang="en-US" altLang="en-US" sz="19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CC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6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23:09 </a:t>
            </a:r>
            <a:r>
              <a:rPr lang="en-US" altLang="en-US" sz="2000" dirty="0" err="1">
                <a:solidFill>
                  <a:srgbClr val="66FF66"/>
                </a:solidFill>
                <a:latin typeface="Times New Roman" pitchFamily="18" charset="0"/>
              </a:rPr>
              <a:t>A</a:t>
            </a:r>
            <a:r>
              <a:rPr lang="en-US" altLang="en-US" sz="2000" dirty="0" err="1">
                <a:solidFill>
                  <a:srgbClr val="FFFFCC"/>
                </a:solidFill>
                <a:latin typeface="Times New Roman" pitchFamily="18" charset="0"/>
              </a:rPr>
              <a:t>file</a:t>
            </a:r>
            <a:endParaRPr lang="en-US" altLang="en-US" sz="20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CC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4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CE</a:t>
            </a:r>
            <a:endParaRPr lang="en-US" altLang="en-US" sz="20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CC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4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BD.txt</a:t>
            </a: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CC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     5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22:09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BCD</a:t>
            </a: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BFBFBF"/>
                </a:solidFill>
                <a:latin typeface="High Tower Text" pitchFamily="18" charset="0"/>
              </a:rPr>
              <a:t>rwxr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BFBFBF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CCCCCC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CCCC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     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1449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22:10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PROG</a:t>
            </a:r>
            <a:r>
              <a:rPr lang="en-US" altLang="en-US" sz="2000" dirty="0" err="1">
                <a:solidFill>
                  <a:srgbClr val="66FF66"/>
                </a:solidFill>
                <a:latin typeface="High Tower Text" pitchFamily="18" charset="0"/>
              </a:rPr>
              <a:t>.c</a:t>
            </a:r>
            <a:endParaRPr lang="en-US" altLang="en-US" sz="2000" dirty="0">
              <a:solidFill>
                <a:srgbClr val="66FF66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CC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Me None 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161473 Feb</a:t>
            </a:r>
            <a:r>
              <a:rPr lang="en-US" altLang="en-US" sz="2000" dirty="0">
                <a:solidFill>
                  <a:srgbClr val="CCCCCC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CCCCCC"/>
                </a:solidFill>
                <a:latin typeface="Times New Roman" pitchFamily="18" charset="0"/>
              </a:rPr>
              <a:t> 22:10 </a:t>
            </a:r>
            <a:r>
              <a:rPr lang="en-US" altLang="en-US" sz="2000" dirty="0" err="1">
                <a:solidFill>
                  <a:srgbClr val="66FF66"/>
                </a:solidFill>
                <a:latin typeface="High Tower Text" pitchFamily="18" charset="0"/>
              </a:rPr>
              <a:t>A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PROG.x</a:t>
            </a:r>
            <a:endParaRPr lang="en-US" altLang="en-US" sz="20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1486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22:14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tempfile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2</a:t>
            </a: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   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97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22:14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tempfile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endParaRPr lang="en-US" altLang="en-US" sz="19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   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70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22:15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tempfile</a:t>
            </a:r>
            <a:r>
              <a:rPr lang="en-US" altLang="en-US" sz="1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4</a:t>
            </a:r>
            <a:endParaRPr lang="en-US" altLang="en-US" sz="19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   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49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22:16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count_A_files</a:t>
            </a:r>
            <a:endParaRPr lang="en-US" altLang="en-US" sz="2000" dirty="0">
              <a:solidFill>
                <a:srgbClr val="BFBFB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BFBFBF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Me None       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49 Feb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 3</a:t>
            </a:r>
            <a:r>
              <a:rPr lang="en-US" altLang="en-US" sz="2000" dirty="0">
                <a:solidFill>
                  <a:srgbClr val="BFBFBF"/>
                </a:solidFill>
                <a:latin typeface="Times New Roman" pitchFamily="18" charset="0"/>
              </a:rPr>
              <a:t> 22:18</a:t>
            </a:r>
            <a:r>
              <a:rPr lang="en-US" altLang="en-US" sz="2000" dirty="0">
                <a:solidFill>
                  <a:srgbClr val="BFBFBF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BFBFBF"/>
                </a:solidFill>
                <a:latin typeface="High Tower Text" pitchFamily="18" charset="0"/>
              </a:rPr>
              <a:t>count_files</a:t>
            </a:r>
            <a:endParaRPr lang="zh-TW" altLang="en-US" sz="2000" dirty="0">
              <a:solidFill>
                <a:srgbClr val="BFBFBF"/>
              </a:solidFill>
              <a:latin typeface="High Tower Text" pitchFamily="18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416316" y="4517232"/>
            <a:ext cx="324036" cy="289520"/>
            <a:chOff x="6083660" y="4581128"/>
            <a:chExt cx="324036" cy="289520"/>
          </a:xfrm>
        </p:grpSpPr>
        <p:sp>
          <p:nvSpPr>
            <p:cNvPr id="7" name="Oval 6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11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978977" y="4805264"/>
            <a:ext cx="324036" cy="289520"/>
            <a:chOff x="6083660" y="4581128"/>
            <a:chExt cx="324036" cy="289520"/>
          </a:xfrm>
        </p:grpSpPr>
        <p:sp>
          <p:nvSpPr>
            <p:cNvPr id="10" name="Oval 9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12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994267" y="3060848"/>
            <a:ext cx="301025" cy="289520"/>
            <a:chOff x="6083660" y="4581128"/>
            <a:chExt cx="324036" cy="289520"/>
          </a:xfrm>
        </p:grpSpPr>
        <p:sp>
          <p:nvSpPr>
            <p:cNvPr id="13" name="Oval 12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5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994267" y="2772816"/>
            <a:ext cx="301025" cy="289520"/>
            <a:chOff x="6083660" y="4581128"/>
            <a:chExt cx="324036" cy="289520"/>
          </a:xfrm>
        </p:grpSpPr>
        <p:sp>
          <p:nvSpPr>
            <p:cNvPr id="16" name="Oval 15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4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994267" y="3355504"/>
            <a:ext cx="301025" cy="289520"/>
            <a:chOff x="6083660" y="4581128"/>
            <a:chExt cx="324036" cy="289520"/>
          </a:xfrm>
        </p:grpSpPr>
        <p:sp>
          <p:nvSpPr>
            <p:cNvPr id="19" name="Oval 18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6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994267" y="2196752"/>
            <a:ext cx="301025" cy="289520"/>
            <a:chOff x="6083660" y="4581128"/>
            <a:chExt cx="324036" cy="289520"/>
          </a:xfrm>
        </p:grpSpPr>
        <p:sp>
          <p:nvSpPr>
            <p:cNvPr id="22" name="Oval 21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2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7223303" y="1627312"/>
            <a:ext cx="301025" cy="289520"/>
            <a:chOff x="6083660" y="4581128"/>
            <a:chExt cx="324036" cy="289520"/>
          </a:xfrm>
        </p:grpSpPr>
        <p:sp>
          <p:nvSpPr>
            <p:cNvPr id="25" name="Oval 24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1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994267" y="2491408"/>
            <a:ext cx="301025" cy="289520"/>
            <a:chOff x="6083660" y="4581128"/>
            <a:chExt cx="324036" cy="289520"/>
          </a:xfrm>
        </p:grpSpPr>
        <p:sp>
          <p:nvSpPr>
            <p:cNvPr id="28" name="Oval 27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3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994267" y="3931568"/>
            <a:ext cx="301025" cy="289520"/>
            <a:chOff x="6083660" y="4581128"/>
            <a:chExt cx="324036" cy="289520"/>
          </a:xfrm>
        </p:grpSpPr>
        <p:sp>
          <p:nvSpPr>
            <p:cNvPr id="31" name="Oval 30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8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994267" y="3643536"/>
            <a:ext cx="301025" cy="289520"/>
            <a:chOff x="6083660" y="4581128"/>
            <a:chExt cx="324036" cy="289520"/>
          </a:xfrm>
        </p:grpSpPr>
        <p:sp>
          <p:nvSpPr>
            <p:cNvPr id="34" name="Oval 33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7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994267" y="4226224"/>
            <a:ext cx="301025" cy="289520"/>
            <a:chOff x="6083660" y="4581128"/>
            <a:chExt cx="324036" cy="289520"/>
          </a:xfrm>
        </p:grpSpPr>
        <p:sp>
          <p:nvSpPr>
            <p:cNvPr id="37" name="Oval 36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9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5978977" y="4517232"/>
            <a:ext cx="324036" cy="289520"/>
            <a:chOff x="6083660" y="4581128"/>
            <a:chExt cx="324036" cy="289520"/>
          </a:xfrm>
        </p:grpSpPr>
        <p:sp>
          <p:nvSpPr>
            <p:cNvPr id="40" name="Oval 39"/>
            <p:cNvSpPr/>
            <p:nvPr/>
          </p:nvSpPr>
          <p:spPr bwMode="auto">
            <a:xfrm>
              <a:off x="6083660" y="4581128"/>
              <a:ext cx="324036" cy="289520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sz="1600" b="0" dirty="0">
                <a:solidFill>
                  <a:srgbClr val="000000"/>
                </a:solidFill>
                <a:latin typeface="Arial" charset="0"/>
                <a:ea typeface="新細明體" charset="-120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6083660" y="4581128"/>
              <a:ext cx="324036" cy="288032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新細明體" charset="-120"/>
                </a:rPr>
                <a:t>10</a:t>
              </a:r>
            </a:p>
          </p:txBody>
        </p:sp>
      </p:grpSp>
      <p:sp>
        <p:nvSpPr>
          <p:cNvPr id="5" name="AutoShape 9"/>
          <p:cNvSpPr>
            <a:spLocks noChangeArrowheads="1"/>
          </p:cNvSpPr>
          <p:nvPr/>
        </p:nvSpPr>
        <p:spPr bwMode="auto">
          <a:xfrm>
            <a:off x="1403648" y="1790700"/>
            <a:ext cx="4419600" cy="2057400"/>
          </a:xfrm>
          <a:prstGeom prst="wedgeRoundRectCallout">
            <a:avLst>
              <a:gd name="adj1" fmla="val 69407"/>
              <a:gd name="adj2" fmla="val 82885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But, if we had not included this “[^A]”, we would have gotten an answer of </a:t>
            </a:r>
            <a:r>
              <a:rPr lang="en-US" altLang="zh-TW" sz="2400" u="sng" dirty="0">
                <a:solidFill>
                  <a:srgbClr val="000000"/>
                </a:solidFill>
              </a:rPr>
              <a:t>12</a:t>
            </a:r>
            <a:r>
              <a:rPr lang="en-US" altLang="zh-TW" sz="2400" dirty="0">
                <a:solidFill>
                  <a:srgbClr val="000000"/>
                </a:solidFill>
              </a:rPr>
              <a:t>, because the file named “</a:t>
            </a:r>
            <a:r>
              <a:rPr lang="en-US" altLang="zh-TW" sz="2400" dirty="0" err="1">
                <a:solidFill>
                  <a:srgbClr val="000000"/>
                </a:solidFill>
              </a:rPr>
              <a:t>APROG.c</a:t>
            </a:r>
            <a:r>
              <a:rPr lang="en-US" altLang="zh-TW" sz="2400" dirty="0">
                <a:solidFill>
                  <a:srgbClr val="000000"/>
                </a:solidFill>
              </a:rPr>
              <a:t>” would have been counted </a:t>
            </a:r>
            <a:r>
              <a:rPr lang="en-US" altLang="zh-TW" sz="2400" i="1" dirty="0">
                <a:solidFill>
                  <a:srgbClr val="000000"/>
                </a:solidFill>
              </a:rPr>
              <a:t>twice</a:t>
            </a:r>
            <a:r>
              <a:rPr lang="en-US" altLang="zh-TW" sz="2400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42" name="AutoShape 7"/>
          <p:cNvSpPr>
            <a:spLocks noChangeArrowheads="1"/>
          </p:cNvSpPr>
          <p:nvPr/>
        </p:nvSpPr>
        <p:spPr bwMode="auto">
          <a:xfrm>
            <a:off x="5257800" y="5306144"/>
            <a:ext cx="3352800" cy="1219200"/>
          </a:xfrm>
          <a:prstGeom prst="wedgeRoundRectCallout">
            <a:avLst>
              <a:gd name="adj1" fmla="val -49840"/>
              <a:gd name="adj2" fmla="val 19429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The meaning is:</a:t>
            </a:r>
          </a:p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All files that </a:t>
            </a:r>
            <a:r>
              <a:rPr lang="en-US" altLang="zh-TW" sz="2400" dirty="0">
                <a:solidFill>
                  <a:srgbClr val="FF0000"/>
                </a:solidFill>
              </a:rPr>
              <a:t>begin with A </a:t>
            </a:r>
            <a:r>
              <a:rPr lang="en-US" altLang="zh-TW" sz="2400" dirty="0">
                <a:solidFill>
                  <a:srgbClr val="000000"/>
                </a:solidFill>
              </a:rPr>
              <a:t>or that </a:t>
            </a:r>
            <a:r>
              <a:rPr lang="en-US" altLang="zh-TW" sz="2400" dirty="0">
                <a:solidFill>
                  <a:srgbClr val="0033CC"/>
                </a:solidFill>
              </a:rPr>
              <a:t>end with .c</a:t>
            </a:r>
          </a:p>
        </p:txBody>
      </p:sp>
      <p:sp>
        <p:nvSpPr>
          <p:cNvPr id="43" name="AutoShape 8"/>
          <p:cNvSpPr>
            <a:spLocks noChangeArrowheads="1"/>
          </p:cNvSpPr>
          <p:nvPr/>
        </p:nvSpPr>
        <p:spPr bwMode="auto">
          <a:xfrm>
            <a:off x="947936" y="5867400"/>
            <a:ext cx="3048000" cy="838200"/>
          </a:xfrm>
          <a:prstGeom prst="wedgeRoundRectCallout">
            <a:avLst>
              <a:gd name="adj1" fmla="val -62462"/>
              <a:gd name="adj2" fmla="val -46291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In our directory, there are 11 such files</a:t>
            </a:r>
          </a:p>
        </p:txBody>
      </p:sp>
    </p:spTree>
    <p:extLst>
      <p:ext uri="{BB962C8B-B14F-4D97-AF65-F5344CB8AC3E}">
        <p14:creationId xmlns:p14="http://schemas.microsoft.com/office/powerpoint/2010/main" val="18001810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$*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chmod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u+x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 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.</a:t>
            </a:r>
            <a:r>
              <a:rPr lang="en-US" altLang="zh-TW" b="1" dirty="0">
                <a:solidFill>
                  <a:srgbClr val="B2B2B2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A* 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  <a:latin typeface="Times New Roman" pitchFamily="18" charset="0"/>
              </a:rPr>
              <a:t>10</a:t>
            </a:r>
            <a:r>
              <a:rPr lang="en-US" altLang="zh-TW" sz="2400" b="1" dirty="0">
                <a:solidFill>
                  <a:srgbClr val="B2B2B2"/>
                </a:solidFill>
              </a:rPr>
              <a:t> 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.</a:t>
            </a:r>
            <a:r>
              <a:rPr lang="en-US" altLang="zh-TW" b="1" dirty="0">
                <a:solidFill>
                  <a:srgbClr val="B2B2B2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*x*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.</a:t>
            </a:r>
            <a:r>
              <a:rPr lang="en-US" altLang="zh-TW" b="1" dirty="0">
                <a:solidFill>
                  <a:srgbClr val="FFFFCC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High Tower Text" pitchFamily="18" charset="0"/>
              </a:rPr>
              <a:t>A*  </a:t>
            </a:r>
            <a:r>
              <a:rPr lang="en-US" altLang="zh-TW" sz="2800" b="1" dirty="0">
                <a:solidFill>
                  <a:srgbClr val="285AFF"/>
                </a:solidFill>
                <a:latin typeface="High Tower Text" pitchFamily="18" charset="0"/>
              </a:rPr>
              <a:t>[^A]*.c 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11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</a:p>
        </p:txBody>
      </p:sp>
      <p:sp>
        <p:nvSpPr>
          <p:cNvPr id="31753" name="Rectangle 2"/>
          <p:cNvSpPr>
            <a:spLocks noChangeArrowheads="1"/>
          </p:cNvSpPr>
          <p:nvPr/>
        </p:nvSpPr>
        <p:spPr bwMode="auto">
          <a:xfrm>
            <a:off x="0" y="15240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TW" sz="4400" b="0" dirty="0">
                <a:solidFill>
                  <a:srgbClr val="0033CC"/>
                </a:solidFill>
                <a:latin typeface="Arial" charset="0"/>
              </a:rPr>
              <a:t>A more-flexible version: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5257800" y="5306144"/>
            <a:ext cx="3352800" cy="1219200"/>
          </a:xfrm>
          <a:prstGeom prst="wedgeRoundRectCallout">
            <a:avLst>
              <a:gd name="adj1" fmla="val -49840"/>
              <a:gd name="adj2" fmla="val 19429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The meaning is:</a:t>
            </a:r>
          </a:p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All files that </a:t>
            </a:r>
            <a:r>
              <a:rPr lang="en-US" altLang="zh-TW" sz="2400" dirty="0">
                <a:solidFill>
                  <a:srgbClr val="FF0000"/>
                </a:solidFill>
              </a:rPr>
              <a:t>begin with A </a:t>
            </a:r>
            <a:r>
              <a:rPr lang="en-US" altLang="zh-TW" sz="2400" dirty="0">
                <a:solidFill>
                  <a:srgbClr val="000000"/>
                </a:solidFill>
              </a:rPr>
              <a:t>or that </a:t>
            </a:r>
            <a:r>
              <a:rPr lang="en-US" altLang="zh-TW" sz="2400" dirty="0">
                <a:solidFill>
                  <a:srgbClr val="0033CC"/>
                </a:solidFill>
              </a:rPr>
              <a:t>end with .c</a:t>
            </a: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1907704" y="5695292"/>
            <a:ext cx="2111069" cy="830052"/>
          </a:xfrm>
          <a:prstGeom prst="wedgeRoundRectCallout">
            <a:avLst>
              <a:gd name="adj1" fmla="val 115183"/>
              <a:gd name="adj2" fmla="val -2692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So there are </a:t>
            </a:r>
            <a:r>
              <a:rPr lang="en-US" altLang="zh-TW" sz="2800" u="sng" dirty="0">
                <a:solidFill>
                  <a:srgbClr val="000000"/>
                </a:solidFill>
              </a:rPr>
              <a:t>11</a:t>
            </a:r>
            <a:r>
              <a:rPr lang="en-US" altLang="zh-TW" sz="2400" dirty="0">
                <a:solidFill>
                  <a:srgbClr val="000000"/>
                </a:solidFill>
              </a:rPr>
              <a:t> of these, right?</a:t>
            </a:r>
          </a:p>
        </p:txBody>
      </p:sp>
      <p:sp>
        <p:nvSpPr>
          <p:cNvPr id="8" name="AutoShape 9"/>
          <p:cNvSpPr>
            <a:spLocks noChangeArrowheads="1"/>
          </p:cNvSpPr>
          <p:nvPr/>
        </p:nvSpPr>
        <p:spPr bwMode="auto">
          <a:xfrm>
            <a:off x="1907703" y="5695292"/>
            <a:ext cx="2111069" cy="830052"/>
          </a:xfrm>
          <a:prstGeom prst="wedgeRoundRectCallout">
            <a:avLst>
              <a:gd name="adj1" fmla="val -110883"/>
              <a:gd name="adj2" fmla="val -25411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So there are </a:t>
            </a:r>
            <a:r>
              <a:rPr lang="en-US" altLang="zh-TW" sz="2800" u="sng" dirty="0">
                <a:solidFill>
                  <a:srgbClr val="000000"/>
                </a:solidFill>
              </a:rPr>
              <a:t>11</a:t>
            </a:r>
            <a:r>
              <a:rPr lang="en-US" altLang="zh-TW" sz="2400" dirty="0">
                <a:solidFill>
                  <a:srgbClr val="000000"/>
                </a:solidFill>
              </a:rPr>
              <a:t> of these, right?</a:t>
            </a:r>
          </a:p>
        </p:txBody>
      </p:sp>
    </p:spTree>
    <p:extLst>
      <p:ext uri="{BB962C8B-B14F-4D97-AF65-F5344CB8AC3E}">
        <p14:creationId xmlns:p14="http://schemas.microsoft.com/office/powerpoint/2010/main" val="3728375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638800"/>
          </a:xfrm>
          <a:solidFill>
            <a:schemeClr val="tx1"/>
          </a:solidFill>
        </p:spPr>
        <p:txBody>
          <a:bodyPr/>
          <a:lstStyle/>
          <a:p>
            <a:pPr lvl="0" eaLnBrk="1" hangingPunct="1">
              <a:lnSpc>
                <a:spcPct val="98000"/>
              </a:lnSpc>
              <a:spcBef>
                <a:spcPct val="10000"/>
              </a:spcBef>
              <a:buNone/>
            </a:pP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</a:rPr>
              <a:t>%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ls </a:t>
            </a:r>
            <a:r>
              <a:rPr lang="en-US" altLang="zh-TW" sz="2800" b="1" dirty="0">
                <a:solidFill>
                  <a:srgbClr val="FF0000"/>
                </a:solidFill>
                <a:latin typeface="High Tower Text" pitchFamily="18" charset="0"/>
              </a:rPr>
              <a:t>A*  </a:t>
            </a:r>
            <a:r>
              <a:rPr lang="en-US" altLang="zh-TW" sz="2800" b="1" dirty="0">
                <a:solidFill>
                  <a:srgbClr val="285AFF"/>
                </a:solidFill>
                <a:latin typeface="High Tower Text" pitchFamily="18" charset="0"/>
              </a:rPr>
              <a:t>[^A]*.c </a:t>
            </a:r>
            <a:endParaRPr lang="en-US" altLang="en-US" sz="2400" b="1" dirty="0">
              <a:solidFill>
                <a:srgbClr val="285AFF"/>
              </a:solidFill>
              <a:latin typeface="High Tower Text" pitchFamily="18" charset="0"/>
            </a:endParaRP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ABD.txt  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ACE  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AFILE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2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APROG.c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Aqrst.txt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square.c</a:t>
            </a:r>
            <a:endParaRPr lang="en-US" altLang="en-US" sz="24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ABCD	  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Afile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AFILE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APROG.x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AZZZ </a:t>
            </a:r>
          </a:p>
          <a:p>
            <a:pPr lvl="0" eaLnBrk="1" hangingPunct="1">
              <a:lnSpc>
                <a:spcPct val="98000"/>
              </a:lnSpc>
              <a:spcBef>
                <a:spcPct val="10000"/>
              </a:spcBef>
              <a:buNone/>
            </a:pPr>
            <a:r>
              <a:rPr lang="en-US" altLang="zh-TW" sz="2400" b="1" dirty="0">
                <a:solidFill>
                  <a:srgbClr val="F2F2F2"/>
                </a:solidFill>
              </a:rPr>
              <a:t>%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latin typeface="High Tower Text" pitchFamily="18" charset="0"/>
              </a:rPr>
              <a:t>ls </a:t>
            </a:r>
            <a:r>
              <a:rPr lang="en-US" altLang="zh-TW" sz="2800" b="1" dirty="0"/>
              <a:t>-</a:t>
            </a:r>
            <a:r>
              <a:rPr lang="en-US" altLang="zh-TW" sz="2800" b="1" dirty="0">
                <a:latin typeface="High Tower Text" pitchFamily="18" charset="0"/>
              </a:rPr>
              <a:t>A .c </a:t>
            </a:r>
            <a:endParaRPr lang="en-US" altLang="en-US" sz="2400" b="1" dirty="0">
              <a:latin typeface="High Tower Text" pitchFamily="18" charset="0"/>
            </a:endParaRP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en-US" sz="2400" b="1" dirty="0">
                <a:latin typeface="High Tower Text" pitchFamily="18" charset="0"/>
              </a:rPr>
              <a:t>.c</a:t>
            </a: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zh-TW" sz="2400" b="1" dirty="0"/>
              <a:t>%</a:t>
            </a:r>
            <a:r>
              <a:rPr lang="en-US" altLang="zh-TW" sz="2800" b="1" dirty="0">
                <a:latin typeface="High Tower Text" pitchFamily="18" charset="0"/>
              </a:rPr>
              <a:t> .</a:t>
            </a:r>
            <a:r>
              <a:rPr lang="en-US" altLang="zh-TW" b="1" dirty="0">
                <a:latin typeface="Times New Roman" pitchFamily="18" charset="0"/>
              </a:rPr>
              <a:t>/</a:t>
            </a:r>
            <a:r>
              <a:rPr lang="en-US" altLang="zh-TW" sz="2800" b="1" dirty="0" err="1">
                <a:latin typeface="High Tower Text" pitchFamily="18" charset="0"/>
              </a:rPr>
              <a:t>countFiles</a:t>
            </a:r>
            <a:r>
              <a:rPr lang="en-US" altLang="zh-TW" sz="2800" b="1" dirty="0">
                <a:latin typeface="High Tower Text" pitchFamily="18" charset="0"/>
              </a:rPr>
              <a:t> A*  [^A]*.c  .c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latin typeface="Times New Roman" pitchFamily="18" charset="0"/>
              </a:rPr>
              <a:t>12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/>
              <a:t>%</a:t>
            </a:r>
          </a:p>
        </p:txBody>
      </p:sp>
      <p:sp>
        <p:nvSpPr>
          <p:cNvPr id="31753" name="Rectangle 2"/>
          <p:cNvSpPr>
            <a:spLocks noChangeArrowheads="1"/>
          </p:cNvSpPr>
          <p:nvPr/>
        </p:nvSpPr>
        <p:spPr bwMode="auto">
          <a:xfrm>
            <a:off x="0" y="15240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TW" sz="4400" b="0" dirty="0">
                <a:solidFill>
                  <a:srgbClr val="0033CC"/>
                </a:solidFill>
                <a:latin typeface="Arial" charset="0"/>
              </a:rPr>
              <a:t>A more-flexible version: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5257800" y="5306144"/>
            <a:ext cx="3352800" cy="1219200"/>
          </a:xfrm>
          <a:prstGeom prst="wedgeRoundRectCallout">
            <a:avLst>
              <a:gd name="adj1" fmla="val -49840"/>
              <a:gd name="adj2" fmla="val 19429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The meaning is:</a:t>
            </a:r>
          </a:p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All files that </a:t>
            </a:r>
            <a:r>
              <a:rPr lang="en-US" altLang="zh-TW" sz="2400" dirty="0">
                <a:solidFill>
                  <a:srgbClr val="FF0000"/>
                </a:solidFill>
              </a:rPr>
              <a:t>begin with A </a:t>
            </a:r>
            <a:r>
              <a:rPr lang="en-US" altLang="zh-TW" sz="2400" dirty="0">
                <a:solidFill>
                  <a:srgbClr val="000000"/>
                </a:solidFill>
              </a:rPr>
              <a:t>or that </a:t>
            </a:r>
            <a:r>
              <a:rPr lang="en-US" altLang="zh-TW" sz="2400" dirty="0">
                <a:solidFill>
                  <a:srgbClr val="0033CC"/>
                </a:solidFill>
              </a:rPr>
              <a:t>end with .c</a:t>
            </a: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1907704" y="5695292"/>
            <a:ext cx="2111069" cy="830052"/>
          </a:xfrm>
          <a:prstGeom prst="wedgeRoundRectCallout">
            <a:avLst>
              <a:gd name="adj1" fmla="val 115183"/>
              <a:gd name="adj2" fmla="val -2692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So there are </a:t>
            </a:r>
            <a:r>
              <a:rPr lang="en-US" altLang="zh-TW" sz="2800" u="sng" dirty="0">
                <a:solidFill>
                  <a:srgbClr val="000000"/>
                </a:solidFill>
              </a:rPr>
              <a:t>11</a:t>
            </a:r>
            <a:r>
              <a:rPr lang="en-US" altLang="zh-TW" sz="2400" dirty="0">
                <a:solidFill>
                  <a:srgbClr val="000000"/>
                </a:solidFill>
              </a:rPr>
              <a:t> of these, right?</a:t>
            </a:r>
          </a:p>
        </p:txBody>
      </p:sp>
      <p:sp>
        <p:nvSpPr>
          <p:cNvPr id="8" name="AutoShape 9"/>
          <p:cNvSpPr>
            <a:spLocks noChangeArrowheads="1"/>
          </p:cNvSpPr>
          <p:nvPr/>
        </p:nvSpPr>
        <p:spPr bwMode="auto">
          <a:xfrm>
            <a:off x="1907703" y="5695292"/>
            <a:ext cx="2111069" cy="830052"/>
          </a:xfrm>
          <a:prstGeom prst="wedgeRoundRectCallout">
            <a:avLst>
              <a:gd name="adj1" fmla="val -45614"/>
              <a:gd name="adj2" fmla="val -473604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So there are </a:t>
            </a:r>
            <a:r>
              <a:rPr lang="en-US" altLang="zh-TW" sz="2800" u="sng" dirty="0">
                <a:solidFill>
                  <a:srgbClr val="000000"/>
                </a:solidFill>
              </a:rPr>
              <a:t>11</a:t>
            </a:r>
            <a:r>
              <a:rPr lang="en-US" altLang="zh-TW" sz="2400" dirty="0">
                <a:solidFill>
                  <a:srgbClr val="000000"/>
                </a:solidFill>
              </a:rPr>
              <a:t> of these, right?</a:t>
            </a:r>
          </a:p>
        </p:txBody>
      </p:sp>
      <p:sp>
        <p:nvSpPr>
          <p:cNvPr id="12" name="AutoShape 9"/>
          <p:cNvSpPr>
            <a:spLocks noChangeArrowheads="1"/>
          </p:cNvSpPr>
          <p:nvPr/>
        </p:nvSpPr>
        <p:spPr bwMode="auto">
          <a:xfrm>
            <a:off x="3733800" y="1752600"/>
            <a:ext cx="5105400" cy="1676400"/>
          </a:xfrm>
          <a:prstGeom prst="wedgeRoundRectCallout">
            <a:avLst>
              <a:gd name="adj1" fmla="val 21873"/>
              <a:gd name="adj2" fmla="val 218391"/>
              <a:gd name="adj3" fmla="val 16667"/>
            </a:avLst>
          </a:prstGeom>
          <a:solidFill>
            <a:schemeClr val="accent1"/>
          </a:solidFill>
          <a:ln w="28575" algn="ctr">
            <a:solidFill>
              <a:srgbClr val="0033CC"/>
            </a:solidFill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But how about hidden files? They wouldn’t show up with this ls command. But a file named “.</a:t>
            </a:r>
            <a:r>
              <a:rPr lang="en-US" altLang="zh-TW" sz="2400" dirty="0" err="1">
                <a:solidFill>
                  <a:srgbClr val="000000"/>
                </a:solidFill>
              </a:rPr>
              <a:t>x.c</a:t>
            </a:r>
            <a:r>
              <a:rPr lang="en-US" altLang="zh-TW" sz="2400" dirty="0">
                <a:solidFill>
                  <a:srgbClr val="000000"/>
                </a:solidFill>
              </a:rPr>
              <a:t>” would, technically, match this definition.</a:t>
            </a:r>
          </a:p>
        </p:txBody>
      </p:sp>
    </p:spTree>
    <p:extLst>
      <p:ext uri="{BB962C8B-B14F-4D97-AF65-F5344CB8AC3E}">
        <p14:creationId xmlns:p14="http://schemas.microsoft.com/office/powerpoint/2010/main" val="24758754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04800" y="838200"/>
            <a:ext cx="87630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sz="4400" b="1" kern="0" spc="-50" dirty="0">
                <a:solidFill>
                  <a:srgbClr val="FF0000"/>
                </a:solidFill>
                <a:latin typeface="High Tower Text" pitchFamily="18" charset="0"/>
              </a:rPr>
              <a:t>cut</a:t>
            </a:r>
            <a:r>
              <a:rPr lang="en-US" altLang="zh-TW" sz="3600" b="1" kern="0" spc="-50" dirty="0">
                <a:solidFill>
                  <a:srgbClr val="FF0000"/>
                </a:solidFill>
                <a:latin typeface="Times New Roman" pitchFamily="18" charset="0"/>
              </a:rPr>
              <a:t> 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characters (-c) or fields </a:t>
            </a:r>
            <a:r>
              <a:rPr lang="en-US" altLang="zh-TW" b="0" kern="0" spc="-250" dirty="0">
                <a:solidFill>
                  <a:srgbClr val="FF0000"/>
                </a:solidFill>
                <a:latin typeface="Times New Roman" pitchFamily="18" charset="0"/>
              </a:rPr>
              <a:t>(</a:t>
            </a:r>
            <a:r>
              <a:rPr lang="en-US" altLang="zh-TW" b="0" kern="0" spc="-150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b="0" kern="0" spc="250" dirty="0">
                <a:solidFill>
                  <a:srgbClr val="FF0000"/>
                </a:solidFill>
                <a:latin typeface="Times New Roman" pitchFamily="18" charset="0"/>
              </a:rPr>
              <a:t>f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) from each input line.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Other useful flags are --complement(</a:t>
            </a:r>
            <a:r>
              <a:rPr lang="zh-TW" altLang="en-US" sz="2800" b="0" kern="0" dirty="0">
                <a:solidFill>
                  <a:srgbClr val="FF0000"/>
                </a:solidFill>
                <a:latin typeface="Times New Roman" pitchFamily="18" charset="0"/>
              </a:rPr>
              <a:t>相反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) and -d.</a:t>
            </a:r>
          </a:p>
          <a:p>
            <a:pPr marL="0" indent="0" eaLnBrk="1" hangingPunct="1">
              <a:buFontTx/>
              <a:buNone/>
            </a:pPr>
            <a:endParaRPr lang="en-US" altLang="zh-TW" sz="1800" b="0" kern="0" dirty="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 b="0" kern="0" dirty="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>
                <a:solidFill>
                  <a:srgbClr val="0033CC"/>
                </a:solidFill>
              </a:rPr>
              <a:t>cut</a:t>
            </a:r>
            <a:endParaRPr lang="en-US" altLang="zh-TW" sz="5400" b="1" kern="0" dirty="0">
              <a:solidFill>
                <a:srgbClr val="0033CC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28600" y="2636838"/>
            <a:ext cx="8686800" cy="422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808080"/>
                </a:solidFill>
              </a:rPr>
              <a:t>%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  <a:cs typeface="Times New Roman" pitchFamily="18" charset="0"/>
              </a:rPr>
              <a:t>c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 4-5,10  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abcdefghijklmno.txt</a:t>
            </a:r>
            <a:endParaRPr lang="en-US" altLang="zh-TW" sz="2800" dirty="0">
              <a:solidFill>
                <a:srgbClr val="80808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 err="1">
                <a:solidFill>
                  <a:srgbClr val="808080"/>
                </a:solidFill>
                <a:latin typeface="High Tower Text" pitchFamily="18" charset="0"/>
              </a:rPr>
              <a:t>dej</a:t>
            </a:r>
            <a:endParaRPr lang="en-US" altLang="zh-TW" sz="2800" dirty="0">
              <a:solidFill>
                <a:srgbClr val="80808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700" dirty="0">
                <a:solidFill>
                  <a:srgbClr val="808080"/>
                </a:solidFill>
              </a:rPr>
              <a:t>%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complement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c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4-5,10  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abcdefghijklmno.txt</a:t>
            </a:r>
            <a:endParaRPr lang="en-US" altLang="zh-TW" sz="2700" dirty="0">
              <a:solidFill>
                <a:srgbClr val="80808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 err="1">
                <a:solidFill>
                  <a:srgbClr val="808080"/>
                </a:solidFill>
                <a:latin typeface="High Tower Text" pitchFamily="18" charset="0"/>
              </a:rPr>
              <a:t>abcfghiklmno</a:t>
            </a:r>
            <a:endParaRPr lang="en-US" altLang="zh-TW" sz="2800" dirty="0">
              <a:solidFill>
                <a:srgbClr val="80808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808080"/>
                </a:solidFill>
              </a:rPr>
              <a:t>%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spc="100" dirty="0">
                <a:solidFill>
                  <a:srgbClr val="808080"/>
                </a:solidFill>
                <a:latin typeface="High Tower Text" pitchFamily="18" charset="0"/>
                <a:cs typeface="Times New Roman" pitchFamily="18" charset="0"/>
              </a:rPr>
              <a:t>f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6,7,8 --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complement </a:t>
            </a:r>
            <a:r>
              <a:rPr lang="en-US" altLang="zh-TW" sz="2800" dirty="0" err="1">
                <a:solidFill>
                  <a:srgbClr val="808080"/>
                </a:solidFill>
                <a:latin typeface="High Tower Text" pitchFamily="18" charset="0"/>
              </a:rPr>
              <a:t>listOfFiles</a:t>
            </a:r>
            <a:endParaRPr lang="en-US" altLang="zh-TW" sz="2800" dirty="0">
              <a:solidFill>
                <a:srgbClr val="80808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…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808080"/>
                </a:solidFill>
              </a:rPr>
              <a:t>%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 cut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</a:rPr>
              <a:t> -</a:t>
            </a:r>
            <a:r>
              <a:rPr lang="en-US" altLang="zh-TW" sz="2800" spc="100" dirty="0">
                <a:solidFill>
                  <a:srgbClr val="808080"/>
                </a:solidFill>
                <a:latin typeface="High Tower Text" pitchFamily="18" charset="0"/>
              </a:rPr>
              <a:t>f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</a:rPr>
              <a:t>2 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apple banana cherry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000000"/>
                </a:solidFill>
              </a:rPr>
              <a:t>%</a:t>
            </a: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00FF00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00FF00"/>
                </a:solidFill>
                <a:latin typeface="High Tower Text" pitchFamily="18" charset="0"/>
              </a:rPr>
              <a:t>d </a:t>
            </a: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" " </a:t>
            </a:r>
            <a:r>
              <a:rPr lang="en-US" altLang="zh-TW" sz="2800" dirty="0">
                <a:solidFill>
                  <a:srgbClr val="000000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f</a:t>
            </a:r>
            <a:r>
              <a:rPr lang="en-US" altLang="zh-TW" sz="2800" dirty="0">
                <a:solidFill>
                  <a:srgbClr val="000000"/>
                </a:solidFill>
                <a:latin typeface="Times New Roman" pitchFamily="18" charset="0"/>
              </a:rPr>
              <a:t>2  </a:t>
            </a: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banana</a:t>
            </a: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5915744" y="2198192"/>
            <a:ext cx="3197374" cy="2564085"/>
          </a:xfrm>
          <a:prstGeom prst="wedgeRoundRectCallout">
            <a:avLst>
              <a:gd name="adj1" fmla="val -15802"/>
              <a:gd name="adj2" fmla="val 4981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lIns="0" rIns="0"/>
          <a:lstStyle/>
          <a:p>
            <a:pPr algn="ctr"/>
            <a:r>
              <a:rPr lang="en-US" altLang="zh-TW" sz="2800" b="0" dirty="0">
                <a:solidFill>
                  <a:srgbClr val="000000"/>
                </a:solidFill>
              </a:rPr>
              <a:t>Although tab is the </a:t>
            </a:r>
            <a:r>
              <a:rPr lang="en-US" altLang="zh-TW" sz="2800" b="0" spc="-40" dirty="0">
                <a:solidFill>
                  <a:srgbClr val="000000"/>
                </a:solidFill>
              </a:rPr>
              <a:t>default </a:t>
            </a:r>
            <a:r>
              <a:rPr lang="en-US" altLang="zh-TW" sz="2800" b="0" spc="-40" dirty="0">
                <a:solidFill>
                  <a:srgbClr val="FF0000"/>
                </a:solidFill>
              </a:rPr>
              <a:t>d</a:t>
            </a:r>
            <a:r>
              <a:rPr lang="en-US" altLang="zh-TW" sz="2800" b="0" spc="-40" dirty="0">
                <a:solidFill>
                  <a:srgbClr val="000000"/>
                </a:solidFill>
              </a:rPr>
              <a:t>elimiter</a:t>
            </a:r>
            <a:r>
              <a:rPr lang="zh-TW" altLang="en-US" sz="2800" b="0" spc="-40" dirty="0">
                <a:solidFill>
                  <a:srgbClr val="000000"/>
                </a:solidFill>
              </a:rPr>
              <a:t> </a:t>
            </a:r>
            <a:r>
              <a:rPr lang="en-US" altLang="zh-TW" sz="2800" b="0" spc="-40" dirty="0">
                <a:solidFill>
                  <a:srgbClr val="000000"/>
                </a:solidFill>
              </a:rPr>
              <a:t>(</a:t>
            </a:r>
            <a:r>
              <a:rPr lang="zh-TW" altLang="en-US" sz="2400" b="0" spc="-40" dirty="0">
                <a:solidFill>
                  <a:srgbClr val="000000"/>
                </a:solidFill>
              </a:rPr>
              <a:t>分隔</a:t>
            </a:r>
            <a:r>
              <a:rPr lang="zh-TW" altLang="en-US" sz="2400" b="0" spc="-50" dirty="0">
                <a:solidFill>
                  <a:srgbClr val="000000"/>
                </a:solidFill>
              </a:rPr>
              <a:t>符</a:t>
            </a:r>
            <a:r>
              <a:rPr lang="en-US" altLang="zh-TW" sz="2800" b="0" spc="-50" dirty="0">
                <a:solidFill>
                  <a:srgbClr val="000000"/>
                </a:solidFill>
              </a:rPr>
              <a:t>), often it’s not what </a:t>
            </a:r>
            <a:r>
              <a:rPr lang="en-US" altLang="zh-TW" sz="2800" b="0" dirty="0">
                <a:solidFill>
                  <a:srgbClr val="000000"/>
                </a:solidFill>
              </a:rPr>
              <a:t>you want. To change it, use the </a:t>
            </a:r>
            <a:r>
              <a:rPr lang="en-US" altLang="zh-TW" sz="2800" b="0" dirty="0">
                <a:solidFill>
                  <a:srgbClr val="FF0000"/>
                </a:solidFill>
              </a:rPr>
              <a:t>-d flag</a:t>
            </a:r>
            <a:r>
              <a:rPr lang="en-US" altLang="zh-TW" sz="2800" b="0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0" y="5949280"/>
            <a:ext cx="5148064" cy="908720"/>
          </a:xfrm>
          <a:prstGeom prst="rect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</a:endParaRPr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 flipH="1">
            <a:off x="1524000" y="1905000"/>
            <a:ext cx="6629400" cy="4114800"/>
          </a:xfrm>
          <a:prstGeom prst="line">
            <a:avLst/>
          </a:prstGeom>
          <a:noFill/>
          <a:ln w="38100">
            <a:solidFill>
              <a:srgbClr val="00FF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TW" altLang="en-US">
              <a:solidFill>
                <a:srgbClr val="000000"/>
              </a:solidFill>
            </a:endParaRPr>
          </a:p>
        </p:txBody>
      </p:sp>
      <p:sp>
        <p:nvSpPr>
          <p:cNvPr id="10" name="AutoShape 5"/>
          <p:cNvSpPr>
            <a:spLocks noChangeArrowheads="1"/>
          </p:cNvSpPr>
          <p:nvPr/>
        </p:nvSpPr>
        <p:spPr bwMode="auto">
          <a:xfrm>
            <a:off x="3962400" y="4876800"/>
            <a:ext cx="5181600" cy="1600200"/>
          </a:xfrm>
          <a:prstGeom prst="wedgeRoundRectCallout">
            <a:avLst>
              <a:gd name="adj1" fmla="val -60934"/>
              <a:gd name="adj2" fmla="val 467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b="0" dirty="0">
                <a:solidFill>
                  <a:srgbClr val="000000"/>
                </a:solidFill>
              </a:rPr>
              <a:t>Actually, what happened here is that the line of the file only had one field (because it had no </a:t>
            </a:r>
            <a:r>
              <a:rPr lang="en-US" altLang="zh-TW" sz="2800" b="0" dirty="0">
                <a:solidFill>
                  <a:srgbClr val="FF0000"/>
                </a:solidFill>
              </a:rPr>
              <a:t>tab characters</a:t>
            </a:r>
            <a:r>
              <a:rPr lang="en-US" altLang="zh-TW" sz="2800" b="0" dirty="0">
                <a:solidFill>
                  <a:srgbClr val="000000"/>
                </a:solidFill>
              </a:rPr>
              <a:t>). </a:t>
            </a:r>
          </a:p>
        </p:txBody>
      </p:sp>
      <p:sp>
        <p:nvSpPr>
          <p:cNvPr id="11" name="Line 6"/>
          <p:cNvSpPr>
            <a:spLocks noChangeShapeType="1"/>
          </p:cNvSpPr>
          <p:nvPr/>
        </p:nvSpPr>
        <p:spPr bwMode="auto">
          <a:xfrm flipV="1">
            <a:off x="7772400" y="1981200"/>
            <a:ext cx="457200" cy="21336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TW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83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xit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638800"/>
          </a:xfrm>
          <a:solidFill>
            <a:schemeClr val="tx1"/>
          </a:solidFill>
        </p:spPr>
        <p:txBody>
          <a:bodyPr/>
          <a:lstStyle/>
          <a:p>
            <a:pPr lvl="0" eaLnBrk="1" hangingPunct="1">
              <a:lnSpc>
                <a:spcPct val="98000"/>
              </a:lnSpc>
              <a:spcBef>
                <a:spcPct val="10000"/>
              </a:spcBef>
              <a:buNone/>
            </a:pP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</a:rPr>
              <a:t>%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ls </a:t>
            </a:r>
            <a:r>
              <a:rPr lang="en-US" altLang="zh-TW" sz="2800" b="1" dirty="0">
                <a:solidFill>
                  <a:srgbClr val="FF0000"/>
                </a:solidFill>
                <a:latin typeface="High Tower Text" pitchFamily="18" charset="0"/>
              </a:rPr>
              <a:t>A*  </a:t>
            </a:r>
            <a:r>
              <a:rPr lang="en-US" altLang="zh-TW" sz="2800" b="1" dirty="0">
                <a:solidFill>
                  <a:srgbClr val="285AFF"/>
                </a:solidFill>
                <a:latin typeface="High Tower Text" pitchFamily="18" charset="0"/>
              </a:rPr>
              <a:t>[^A]*.c </a:t>
            </a:r>
            <a:endParaRPr lang="en-US" altLang="en-US" sz="2400" b="1" dirty="0">
              <a:solidFill>
                <a:srgbClr val="285AFF"/>
              </a:solidFill>
              <a:latin typeface="High Tower Text" pitchFamily="18" charset="0"/>
            </a:endParaRP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ABD.txt  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ACE  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AFILE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2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APROG.c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Aqrst.txt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square.c</a:t>
            </a:r>
            <a:endParaRPr lang="en-US" altLang="en-US" sz="24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ABCD	  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Afile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AFILE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APROG.x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AZZZ </a:t>
            </a:r>
          </a:p>
          <a:p>
            <a:pPr lvl="0" eaLnBrk="1" hangingPunct="1">
              <a:lnSpc>
                <a:spcPct val="98000"/>
              </a:lnSpc>
              <a:spcBef>
                <a:spcPct val="10000"/>
              </a:spcBef>
              <a:buNone/>
            </a:pPr>
            <a:r>
              <a:rPr lang="en-US" altLang="zh-TW" sz="2400" b="1" dirty="0">
                <a:solidFill>
                  <a:srgbClr val="F2F2F2"/>
                </a:solidFill>
              </a:rPr>
              <a:t>%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 ls </a:t>
            </a:r>
            <a:r>
              <a:rPr lang="en-US" altLang="zh-TW" sz="2800" b="1" dirty="0">
                <a:solidFill>
                  <a:srgbClr val="F2F2F2"/>
                </a:solidFill>
              </a:rPr>
              <a:t>-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A .</a:t>
            </a:r>
            <a:r>
              <a:rPr lang="en-US" altLang="zh-TW" sz="2800" b="1" dirty="0" err="1">
                <a:solidFill>
                  <a:srgbClr val="F2F2F2"/>
                </a:solidFill>
                <a:latin typeface="High Tower Text" pitchFamily="18" charset="0"/>
              </a:rPr>
              <a:t>x.c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 </a:t>
            </a:r>
            <a:endParaRPr lang="en-US" altLang="en-US" sz="2400" b="1" dirty="0">
              <a:solidFill>
                <a:srgbClr val="F2F2F2"/>
              </a:solidFill>
              <a:latin typeface="High Tower Text" pitchFamily="18" charset="0"/>
            </a:endParaRP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en-US" sz="2800" b="1" dirty="0">
                <a:solidFill>
                  <a:srgbClr val="F2F2F2"/>
                </a:solidFill>
                <a:latin typeface="High Tower Text" pitchFamily="18" charset="0"/>
              </a:rPr>
              <a:t>.</a:t>
            </a:r>
            <a:r>
              <a:rPr lang="en-US" altLang="en-US" sz="2800" b="1" dirty="0" err="1">
                <a:solidFill>
                  <a:srgbClr val="F2F2F2"/>
                </a:solidFill>
                <a:latin typeface="High Tower Text" pitchFamily="18" charset="0"/>
              </a:rPr>
              <a:t>x.c</a:t>
            </a:r>
            <a:endParaRPr lang="en-US" altLang="en-US" sz="2800" b="1" dirty="0">
              <a:solidFill>
                <a:srgbClr val="F2F2F2"/>
              </a:solidFill>
              <a:latin typeface="High Tower Text" pitchFamily="18" charset="0"/>
            </a:endParaRP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zh-TW" sz="2400" b="1" dirty="0">
                <a:solidFill>
                  <a:srgbClr val="F2F2F2"/>
                </a:solidFill>
              </a:rPr>
              <a:t>%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latin typeface="High Tower Text" pitchFamily="18" charset="0"/>
              </a:rPr>
              <a:t>.</a:t>
            </a:r>
            <a:r>
              <a:rPr lang="en-US" altLang="zh-TW" b="1" dirty="0">
                <a:latin typeface="Times New Roman" pitchFamily="18" charset="0"/>
              </a:rPr>
              <a:t>/</a:t>
            </a:r>
            <a:r>
              <a:rPr lang="en-US" altLang="zh-TW" sz="2800" b="1" dirty="0" err="1">
                <a:latin typeface="High Tower Text" pitchFamily="18" charset="0"/>
              </a:rPr>
              <a:t>countFiles</a:t>
            </a:r>
            <a:r>
              <a:rPr lang="en-US" altLang="zh-TW" sz="2800" b="1" dirty="0">
                <a:latin typeface="High Tower Text" pitchFamily="18" charset="0"/>
              </a:rPr>
              <a:t> A*  [^A]*.c  .c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latin typeface="Times New Roman" pitchFamily="18" charset="0"/>
              </a:rPr>
              <a:t>12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/>
              <a:t>%</a:t>
            </a:r>
          </a:p>
        </p:txBody>
      </p:sp>
      <p:sp>
        <p:nvSpPr>
          <p:cNvPr id="31753" name="Rectangle 2"/>
          <p:cNvSpPr>
            <a:spLocks noChangeArrowheads="1"/>
          </p:cNvSpPr>
          <p:nvPr/>
        </p:nvSpPr>
        <p:spPr bwMode="auto">
          <a:xfrm>
            <a:off x="0" y="15240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TW" sz="4400" b="0" dirty="0">
                <a:solidFill>
                  <a:srgbClr val="0033CC"/>
                </a:solidFill>
                <a:latin typeface="Arial" charset="0"/>
              </a:rPr>
              <a:t>A more-flexible version:</a:t>
            </a:r>
          </a:p>
        </p:txBody>
      </p:sp>
      <p:sp>
        <p:nvSpPr>
          <p:cNvPr id="10" name="AutoShape 7"/>
          <p:cNvSpPr>
            <a:spLocks noChangeArrowheads="1"/>
          </p:cNvSpPr>
          <p:nvPr/>
        </p:nvSpPr>
        <p:spPr bwMode="auto">
          <a:xfrm>
            <a:off x="5257800" y="5306144"/>
            <a:ext cx="3352800" cy="1219200"/>
          </a:xfrm>
          <a:prstGeom prst="wedgeRoundRectCallout">
            <a:avLst>
              <a:gd name="adj1" fmla="val -49840"/>
              <a:gd name="adj2" fmla="val 19429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The meaning is:</a:t>
            </a:r>
          </a:p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All files that </a:t>
            </a:r>
            <a:r>
              <a:rPr lang="en-US" altLang="zh-TW" sz="2400" dirty="0">
                <a:solidFill>
                  <a:srgbClr val="FF0000"/>
                </a:solidFill>
              </a:rPr>
              <a:t>begin with A </a:t>
            </a:r>
            <a:r>
              <a:rPr lang="en-US" altLang="zh-TW" sz="2400" dirty="0">
                <a:solidFill>
                  <a:srgbClr val="000000"/>
                </a:solidFill>
              </a:rPr>
              <a:t>or that </a:t>
            </a:r>
            <a:r>
              <a:rPr lang="en-US" altLang="zh-TW" sz="2400" dirty="0">
                <a:solidFill>
                  <a:srgbClr val="0033CC"/>
                </a:solidFill>
              </a:rPr>
              <a:t>end with .c</a:t>
            </a: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1907704" y="5695292"/>
            <a:ext cx="2111069" cy="830052"/>
          </a:xfrm>
          <a:prstGeom prst="wedgeRoundRectCallout">
            <a:avLst>
              <a:gd name="adj1" fmla="val 115183"/>
              <a:gd name="adj2" fmla="val -2692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So there are </a:t>
            </a:r>
            <a:r>
              <a:rPr lang="en-US" altLang="zh-TW" sz="2800" u="sng" dirty="0">
                <a:solidFill>
                  <a:srgbClr val="000000"/>
                </a:solidFill>
              </a:rPr>
              <a:t>11</a:t>
            </a:r>
            <a:r>
              <a:rPr lang="en-US" altLang="zh-TW" sz="2400" dirty="0">
                <a:solidFill>
                  <a:srgbClr val="000000"/>
                </a:solidFill>
              </a:rPr>
              <a:t> of these, right?</a:t>
            </a:r>
          </a:p>
        </p:txBody>
      </p:sp>
      <p:sp>
        <p:nvSpPr>
          <p:cNvPr id="8" name="AutoShape 9"/>
          <p:cNvSpPr>
            <a:spLocks noChangeArrowheads="1"/>
          </p:cNvSpPr>
          <p:nvPr/>
        </p:nvSpPr>
        <p:spPr bwMode="auto">
          <a:xfrm>
            <a:off x="1907703" y="5695292"/>
            <a:ext cx="2111069" cy="830052"/>
          </a:xfrm>
          <a:prstGeom prst="wedgeRoundRectCallout">
            <a:avLst>
              <a:gd name="adj1" fmla="val -25440"/>
              <a:gd name="adj2" fmla="val -46538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So there are </a:t>
            </a:r>
            <a:r>
              <a:rPr lang="en-US" altLang="zh-TW" sz="2800" u="sng" dirty="0">
                <a:solidFill>
                  <a:srgbClr val="000000"/>
                </a:solidFill>
              </a:rPr>
              <a:t>11</a:t>
            </a:r>
            <a:r>
              <a:rPr lang="en-US" altLang="zh-TW" sz="2400" dirty="0">
                <a:solidFill>
                  <a:srgbClr val="000000"/>
                </a:solidFill>
              </a:rPr>
              <a:t> of these, right?</a:t>
            </a:r>
          </a:p>
        </p:txBody>
      </p:sp>
      <p:sp>
        <p:nvSpPr>
          <p:cNvPr id="12" name="AutoShape 9"/>
          <p:cNvSpPr>
            <a:spLocks noChangeArrowheads="1"/>
          </p:cNvSpPr>
          <p:nvPr/>
        </p:nvSpPr>
        <p:spPr bwMode="auto">
          <a:xfrm>
            <a:off x="3733800" y="1752600"/>
            <a:ext cx="5105400" cy="1676400"/>
          </a:xfrm>
          <a:prstGeom prst="wedgeRoundRectCallout">
            <a:avLst>
              <a:gd name="adj1" fmla="val 21873"/>
              <a:gd name="adj2" fmla="val 218391"/>
              <a:gd name="adj3" fmla="val 16667"/>
            </a:avLst>
          </a:prstGeom>
          <a:solidFill>
            <a:schemeClr val="accent1"/>
          </a:solidFill>
          <a:ln w="28575" algn="ctr">
            <a:solidFill>
              <a:srgbClr val="0033CC"/>
            </a:solidFill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But how about hidden files? They wouldn’t show up with this ls command. But a file named “.</a:t>
            </a:r>
            <a:r>
              <a:rPr lang="en-US" altLang="zh-TW" sz="2400" dirty="0" err="1">
                <a:solidFill>
                  <a:srgbClr val="000000"/>
                </a:solidFill>
              </a:rPr>
              <a:t>x.c</a:t>
            </a:r>
            <a:r>
              <a:rPr lang="en-US" altLang="zh-TW" sz="2400" dirty="0">
                <a:solidFill>
                  <a:srgbClr val="000000"/>
                </a:solidFill>
              </a:rPr>
              <a:t>” would, technically, match this definition.</a:t>
            </a:r>
          </a:p>
        </p:txBody>
      </p:sp>
    </p:spTree>
    <p:extLst>
      <p:ext uri="{BB962C8B-B14F-4D97-AF65-F5344CB8AC3E}">
        <p14:creationId xmlns:p14="http://schemas.microsoft.com/office/powerpoint/2010/main" val="1207102229"/>
      </p:ext>
    </p:extLst>
  </p:cSld>
  <p:clrMapOvr>
    <a:masterClrMapping/>
  </p:clrMapOvr>
  <p:transition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638800"/>
          </a:xfrm>
          <a:solidFill>
            <a:schemeClr val="tx1"/>
          </a:solidFill>
        </p:spPr>
        <p:txBody>
          <a:bodyPr/>
          <a:lstStyle/>
          <a:p>
            <a:pPr lvl="0" eaLnBrk="1" hangingPunct="1">
              <a:lnSpc>
                <a:spcPct val="98000"/>
              </a:lnSpc>
              <a:spcBef>
                <a:spcPct val="10000"/>
              </a:spcBef>
              <a:buNone/>
            </a:pP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</a:rPr>
              <a:t>%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ls </a:t>
            </a:r>
            <a:r>
              <a:rPr lang="en-US" altLang="zh-TW" sz="2800" b="1" dirty="0">
                <a:solidFill>
                  <a:srgbClr val="FF0000"/>
                </a:solidFill>
                <a:latin typeface="High Tower Text" pitchFamily="18" charset="0"/>
              </a:rPr>
              <a:t>A*  </a:t>
            </a:r>
            <a:r>
              <a:rPr lang="en-US" altLang="zh-TW" sz="2800" b="1" dirty="0">
                <a:solidFill>
                  <a:srgbClr val="285AFF"/>
                </a:solidFill>
                <a:latin typeface="High Tower Text" pitchFamily="18" charset="0"/>
              </a:rPr>
              <a:t>[^A]*.c </a:t>
            </a:r>
            <a:endParaRPr lang="en-US" altLang="en-US" sz="2400" b="1" dirty="0">
              <a:solidFill>
                <a:srgbClr val="285AFF"/>
              </a:solidFill>
              <a:latin typeface="High Tower Text" pitchFamily="18" charset="0"/>
            </a:endParaRP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ABD.txt  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ACE  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AFILE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2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APROG.c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Aqrst.txt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square.c</a:t>
            </a:r>
            <a:endParaRPr lang="en-US" altLang="en-US" sz="24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ABCD	  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Afile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AFILE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APROG.x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AZZZ </a:t>
            </a:r>
          </a:p>
          <a:p>
            <a:pPr lvl="0" eaLnBrk="1" hangingPunct="1">
              <a:lnSpc>
                <a:spcPct val="98000"/>
              </a:lnSpc>
              <a:spcBef>
                <a:spcPct val="10000"/>
              </a:spcBef>
              <a:buNone/>
            </a:pPr>
            <a:r>
              <a:rPr lang="en-US" altLang="zh-TW" sz="2400" b="1" dirty="0">
                <a:solidFill>
                  <a:srgbClr val="F2F2F2"/>
                </a:solidFill>
              </a:rPr>
              <a:t>%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 ls </a:t>
            </a:r>
            <a:r>
              <a:rPr lang="en-US" altLang="zh-TW" sz="2800" b="1" dirty="0">
                <a:solidFill>
                  <a:srgbClr val="F2F2F2"/>
                </a:solidFill>
              </a:rPr>
              <a:t>-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A .</a:t>
            </a:r>
            <a:r>
              <a:rPr lang="en-US" altLang="zh-TW" sz="2800" b="1" dirty="0" err="1">
                <a:solidFill>
                  <a:srgbClr val="F2F2F2"/>
                </a:solidFill>
                <a:latin typeface="High Tower Text" pitchFamily="18" charset="0"/>
              </a:rPr>
              <a:t>x.c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 </a:t>
            </a:r>
            <a:endParaRPr lang="en-US" altLang="en-US" sz="2400" b="1" dirty="0">
              <a:solidFill>
                <a:srgbClr val="F2F2F2"/>
              </a:solidFill>
              <a:latin typeface="High Tower Text" pitchFamily="18" charset="0"/>
            </a:endParaRP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en-US" sz="2800" b="1" dirty="0">
                <a:solidFill>
                  <a:srgbClr val="F2F2F2"/>
                </a:solidFill>
                <a:latin typeface="High Tower Text" pitchFamily="18" charset="0"/>
              </a:rPr>
              <a:t>.</a:t>
            </a:r>
            <a:r>
              <a:rPr lang="en-US" altLang="en-US" sz="2800" b="1" dirty="0" err="1">
                <a:solidFill>
                  <a:srgbClr val="F2F2F2"/>
                </a:solidFill>
                <a:latin typeface="High Tower Text" pitchFamily="18" charset="0"/>
              </a:rPr>
              <a:t>x.c</a:t>
            </a:r>
            <a:endParaRPr lang="en-US" altLang="en-US" sz="2800" b="1" dirty="0">
              <a:solidFill>
                <a:srgbClr val="F2F2F2"/>
              </a:solidFill>
              <a:latin typeface="High Tower Text" pitchFamily="18" charset="0"/>
            </a:endParaRPr>
          </a:p>
          <a:p>
            <a:pPr marL="0" indent="0">
              <a:lnSpc>
                <a:spcPct val="80000"/>
              </a:lnSpc>
              <a:spcBef>
                <a:spcPct val="15000"/>
              </a:spcBef>
              <a:buNone/>
            </a:pPr>
            <a:r>
              <a:rPr lang="en-US" altLang="zh-TW" sz="2400" b="1" dirty="0">
                <a:solidFill>
                  <a:srgbClr val="F2F2F2"/>
                </a:solidFill>
              </a:rPr>
              <a:t>%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 .</a:t>
            </a:r>
            <a:r>
              <a:rPr lang="en-US" altLang="zh-TW" b="1" dirty="0">
                <a:solidFill>
                  <a:srgbClr val="F2F2F2"/>
                </a:solidFill>
                <a:latin typeface="Times New Roman" pitchFamily="18" charset="0"/>
              </a:rPr>
              <a:t>/</a:t>
            </a:r>
            <a:r>
              <a:rPr lang="en-US" altLang="zh-TW" sz="2800" b="1" dirty="0" err="1">
                <a:solidFill>
                  <a:srgbClr val="F2F2F2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High Tower Text" pitchFamily="18" charset="0"/>
              </a:rPr>
              <a:t>A*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  </a:t>
            </a:r>
            <a:r>
              <a:rPr lang="en-US" altLang="zh-TW" sz="2800" b="1" dirty="0">
                <a:solidFill>
                  <a:srgbClr val="285AFF"/>
                </a:solidFill>
                <a:latin typeface="High Tower Text" pitchFamily="18" charset="0"/>
              </a:rPr>
              <a:t>[^A]*.c  </a:t>
            </a:r>
            <a:r>
              <a:rPr lang="en-US" altLang="zh-TW" sz="2800" b="1" dirty="0">
                <a:solidFill>
                  <a:srgbClr val="F2F2F2"/>
                </a:solidFill>
                <a:latin typeface="High Tower Text" pitchFamily="18" charset="0"/>
              </a:rPr>
              <a:t>.*?.c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F2F2F2"/>
                </a:solidFill>
                <a:latin typeface="Times New Roman" pitchFamily="18" charset="0"/>
              </a:rPr>
              <a:t>12</a:t>
            </a:r>
          </a:p>
          <a:p>
            <a:pPr eaLnBrk="1" hangingPunct="1">
              <a:lnSpc>
                <a:spcPct val="98000"/>
              </a:lnSpc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F2F2F2"/>
                </a:solidFill>
              </a:rPr>
              <a:t>%</a:t>
            </a:r>
          </a:p>
        </p:txBody>
      </p:sp>
      <p:sp>
        <p:nvSpPr>
          <p:cNvPr id="31753" name="Rectangle 2"/>
          <p:cNvSpPr>
            <a:spLocks noChangeArrowheads="1"/>
          </p:cNvSpPr>
          <p:nvPr/>
        </p:nvSpPr>
        <p:spPr bwMode="auto">
          <a:xfrm>
            <a:off x="0" y="15240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en-US" altLang="zh-TW" sz="4400" b="0" dirty="0">
                <a:solidFill>
                  <a:srgbClr val="0033CC"/>
                </a:solidFill>
                <a:latin typeface="Arial" charset="0"/>
              </a:rPr>
              <a:t>A more-flexible version:</a:t>
            </a:r>
          </a:p>
        </p:txBody>
      </p:sp>
    </p:spTree>
    <p:extLst>
      <p:ext uri="{BB962C8B-B14F-4D97-AF65-F5344CB8AC3E}">
        <p14:creationId xmlns:p14="http://schemas.microsoft.com/office/powerpoint/2010/main" val="450031398"/>
      </p:ext>
    </p:extLst>
  </p:cSld>
  <p:clrMapOvr>
    <a:masterClrMapping/>
  </p:clrMapOvr>
  <p:transition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152400"/>
            <a:ext cx="7848600" cy="7620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Can we avoid using that tempfile?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990600"/>
            <a:ext cx="8686800" cy="58674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Our script used a temporary file to pass information between the commands.</a:t>
            </a:r>
          </a:p>
        </p:txBody>
      </p:sp>
    </p:spTree>
    <p:extLst>
      <p:ext uri="{BB962C8B-B14F-4D97-AF65-F5344CB8AC3E}">
        <p14:creationId xmlns:p14="http://schemas.microsoft.com/office/powerpoint/2010/main" val="1907820790"/>
      </p:ext>
    </p:extLst>
  </p:cSld>
  <p:clrMapOvr>
    <a:masterClrMapping/>
  </p:clrMapOvr>
  <p:transition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152400"/>
            <a:ext cx="7848600" cy="7620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Can we avoid using that tempfile?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990600"/>
            <a:ext cx="8686800" cy="58674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chemeClr val="bg2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Our script used a temporary file to pass information between the commands.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TW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It could have side effects. Consider this:</a:t>
            </a:r>
          </a:p>
        </p:txBody>
      </p:sp>
    </p:spTree>
    <p:extLst>
      <p:ext uri="{BB962C8B-B14F-4D97-AF65-F5344CB8AC3E}">
        <p14:creationId xmlns:p14="http://schemas.microsoft.com/office/powerpoint/2010/main" val="1389566125"/>
      </p:ext>
    </p:extLst>
  </p:cSld>
  <p:clrMapOvr>
    <a:masterClrMapping/>
  </p:clrMapOvr>
  <p:transition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152400"/>
            <a:ext cx="7848600" cy="7620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Can we avoid using that tempfile?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990600"/>
            <a:ext cx="8686800" cy="58674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chemeClr val="bg2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Our script used a temporary file to pass information between the commands.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It could have side effects. </a:t>
            </a:r>
            <a:r>
              <a:rPr lang="en-US" altLang="zh-TW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Consider this:</a:t>
            </a:r>
          </a:p>
          <a:p>
            <a:pPr lvl="1" eaLnBrk="1" hangingPunct="1">
              <a:buFontTx/>
              <a:buNone/>
            </a:pPr>
            <a:endParaRPr lang="en-US" altLang="zh-TW" dirty="0">
              <a:solidFill>
                <a:srgbClr val="FF0000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/>
            <a:endParaRPr lang="en-US" altLang="zh-TW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52400" y="2780928"/>
            <a:ext cx="8763000" cy="396044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400" kern="0" dirty="0">
                <a:solidFill>
                  <a:srgbClr val="FFFFFF">
                    <a:lumMod val="85000"/>
                  </a:srgbClr>
                </a:solidFill>
                <a:latin typeface="Arial Narrow" pitchFamily="34" charset="0"/>
              </a:rPr>
              <a:t>% 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ls t*</a:t>
            </a: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tempfile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  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tempfile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 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tempfile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 </a:t>
            </a:r>
          </a:p>
          <a:p>
            <a:pPr eaLnBrk="1" hangingPunct="1">
              <a:spcBef>
                <a:spcPts val="0"/>
              </a:spcBef>
              <a:buFontTx/>
              <a:buNone/>
            </a:pPr>
            <a:r>
              <a:rPr lang="en-US" altLang="zh-TW" sz="2400" kern="0" dirty="0">
                <a:solidFill>
                  <a:srgbClr val="FFFFFF">
                    <a:lumMod val="85000"/>
                  </a:srgbClr>
                </a:solidFill>
              </a:rPr>
              <a:t>% 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.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zh-TW" sz="2800" kern="0" dirty="0" err="1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countFiles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 t*</a:t>
            </a:r>
          </a:p>
          <a:p>
            <a:pPr eaLnBrk="1" hangingPunct="1">
              <a:spcBef>
                <a:spcPts val="0"/>
              </a:spcBef>
              <a:buFontTx/>
              <a:buNone/>
            </a:pP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400" kern="0" dirty="0">
                <a:solidFill>
                  <a:srgbClr val="FFFFFF">
                    <a:lumMod val="85000"/>
                  </a:srgbClr>
                </a:solidFill>
                <a:latin typeface="Arial Narrow" pitchFamily="34" charset="0"/>
              </a:rPr>
              <a:t>% </a:t>
            </a: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cat </a:t>
            </a:r>
            <a:r>
              <a:rPr lang="en-US" altLang="zh-TW" sz="2800" kern="0" dirty="0" err="1">
                <a:solidFill>
                  <a:srgbClr val="000000"/>
                </a:solidFill>
                <a:latin typeface="High Tower Text" pitchFamily="18" charset="0"/>
              </a:rPr>
              <a:t>countFiles</a:t>
            </a: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 </a:t>
            </a: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ls </a:t>
            </a:r>
            <a:r>
              <a:rPr lang="en-US" altLang="zh-TW" sz="2800" kern="0" dirty="0">
                <a:solidFill>
                  <a:srgbClr val="000000"/>
                </a:solidFill>
                <a:latin typeface="Times New Roman" pitchFamily="18" charset="0"/>
              </a:rPr>
              <a:t>$*</a:t>
            </a: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 &gt; </a:t>
            </a:r>
            <a:r>
              <a:rPr lang="en-US" altLang="zh-TW" sz="2800" kern="0" dirty="0" err="1">
                <a:solidFill>
                  <a:srgbClr val="000000"/>
                </a:solidFill>
                <a:latin typeface="High Tower Text" pitchFamily="18" charset="0"/>
              </a:rPr>
              <a:t>tempfile</a:t>
            </a:r>
            <a:endParaRPr lang="en-US" altLang="zh-TW" sz="2800" kern="0" dirty="0">
              <a:solidFill>
                <a:srgbClr val="000000"/>
              </a:solidFill>
              <a:latin typeface="High Tower Text" pitchFamily="18" charset="0"/>
            </a:endParaRP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800" kern="0" dirty="0" err="1">
                <a:solidFill>
                  <a:srgbClr val="000000"/>
                </a:solidFill>
                <a:latin typeface="High Tower Text" pitchFamily="18" charset="0"/>
              </a:rPr>
              <a:t>wc</a:t>
            </a: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 </a:t>
            </a:r>
            <a:r>
              <a:rPr lang="en-US" altLang="zh-TW" sz="2800" b="0" kern="0" dirty="0">
                <a:solidFill>
                  <a:srgbClr val="000000"/>
                </a:solidFill>
                <a:latin typeface="Times New Roman" pitchFamily="18" charset="0"/>
              </a:rPr>
              <a:t>-</a:t>
            </a: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l &lt; </a:t>
            </a:r>
            <a:r>
              <a:rPr lang="en-US" altLang="zh-TW" sz="2800" kern="0" dirty="0" err="1">
                <a:solidFill>
                  <a:srgbClr val="000000"/>
                </a:solidFill>
                <a:latin typeface="High Tower Text" pitchFamily="18" charset="0"/>
              </a:rPr>
              <a:t>tempfile</a:t>
            </a:r>
            <a:endParaRPr lang="en-US" altLang="zh-TW" sz="2800" kern="0" dirty="0">
              <a:solidFill>
                <a:srgbClr val="000000"/>
              </a:solidFill>
              <a:latin typeface="High Tower Text" pitchFamily="18" charset="0"/>
            </a:endParaRP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800" kern="0" dirty="0" err="1">
                <a:solidFill>
                  <a:srgbClr val="000000"/>
                </a:solidFill>
                <a:latin typeface="High Tower Text" pitchFamily="18" charset="0"/>
              </a:rPr>
              <a:t>rm</a:t>
            </a: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 </a:t>
            </a:r>
            <a:r>
              <a:rPr lang="en-US" altLang="zh-TW" sz="2800" b="0" kern="0" dirty="0">
                <a:solidFill>
                  <a:srgbClr val="000000"/>
                </a:solidFill>
                <a:latin typeface="Times New Roman" pitchFamily="18" charset="0"/>
              </a:rPr>
              <a:t>-</a:t>
            </a: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f </a:t>
            </a:r>
            <a:r>
              <a:rPr lang="en-US" altLang="zh-TW" sz="2800" kern="0" dirty="0" err="1">
                <a:solidFill>
                  <a:srgbClr val="000000"/>
                </a:solidFill>
                <a:latin typeface="High Tower Text" pitchFamily="18" charset="0"/>
              </a:rPr>
              <a:t>tempfile</a:t>
            </a:r>
            <a:endParaRPr lang="zh-TW" altLang="en-US" sz="2800" kern="0" dirty="0">
              <a:solidFill>
                <a:srgbClr val="000000"/>
              </a:solidFill>
              <a:latin typeface="Times New Roman" pitchFamily="18" charset="0"/>
            </a:endParaRP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400" kern="0" dirty="0">
                <a:solidFill>
                  <a:srgbClr val="000000"/>
                </a:solidFill>
                <a:latin typeface="Arial Narrow" pitchFamily="34" charset="0"/>
              </a:rPr>
              <a:t>% </a:t>
            </a:r>
            <a:r>
              <a:rPr lang="en-US" altLang="zh-TW" sz="2800" kern="0" dirty="0">
                <a:solidFill>
                  <a:srgbClr val="000000"/>
                </a:solidFill>
                <a:latin typeface="High Tower Text" pitchFamily="18" charset="0"/>
              </a:rPr>
              <a:t>ls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 </a:t>
            </a:r>
          </a:p>
        </p:txBody>
      </p:sp>
      <p:sp>
        <p:nvSpPr>
          <p:cNvPr id="8" name="AutoShape 9"/>
          <p:cNvSpPr>
            <a:spLocks noChangeArrowheads="1"/>
          </p:cNvSpPr>
          <p:nvPr/>
        </p:nvSpPr>
        <p:spPr bwMode="auto">
          <a:xfrm>
            <a:off x="6730069" y="2663829"/>
            <a:ext cx="1874168" cy="1224136"/>
          </a:xfrm>
          <a:prstGeom prst="wedgeRoundRectCallout">
            <a:avLst>
              <a:gd name="adj1" fmla="val -142983"/>
              <a:gd name="adj2" fmla="val 15899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There are </a:t>
            </a:r>
            <a:r>
              <a:rPr lang="en-US" altLang="zh-TW" sz="2400" u="sng" dirty="0">
                <a:solidFill>
                  <a:srgbClr val="000000"/>
                </a:solidFill>
              </a:rPr>
              <a:t>3</a:t>
            </a:r>
            <a:r>
              <a:rPr lang="en-US" altLang="zh-TW" sz="2400" dirty="0">
                <a:solidFill>
                  <a:srgbClr val="000000"/>
                </a:solidFill>
              </a:rPr>
              <a:t> files starting with "t".</a:t>
            </a: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6736432" y="3941440"/>
            <a:ext cx="1874168" cy="855712"/>
          </a:xfrm>
          <a:prstGeom prst="wedgeRoundRectCallout">
            <a:avLst>
              <a:gd name="adj1" fmla="val -384258"/>
              <a:gd name="adj2" fmla="val -4594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But it says </a:t>
            </a:r>
            <a:r>
              <a:rPr lang="en-US" altLang="zh-TW" sz="2400" u="sng" dirty="0">
                <a:solidFill>
                  <a:srgbClr val="000000"/>
                </a:solidFill>
              </a:rPr>
              <a:t>4</a:t>
            </a:r>
            <a:r>
              <a:rPr lang="en-US" altLang="zh-TW" sz="2400" dirty="0">
                <a:solidFill>
                  <a:srgbClr val="000000"/>
                </a:solidFill>
              </a:rPr>
              <a:t>!</a:t>
            </a:r>
          </a:p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228003459"/>
      </p:ext>
    </p:extLst>
  </p:cSld>
  <p:clrMapOvr>
    <a:masterClrMapping/>
  </p:clrMapOvr>
  <p:transition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152400"/>
            <a:ext cx="7848600" cy="7620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Can we avoid using that tempfile?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990600"/>
            <a:ext cx="8686800" cy="58674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chemeClr val="bg2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Our script used a temporary file to pass information between the commands.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It could have side effects. </a:t>
            </a:r>
            <a:r>
              <a:rPr lang="en-US" altLang="zh-TW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Consider this:</a:t>
            </a:r>
          </a:p>
          <a:p>
            <a:pPr lvl="1" eaLnBrk="1" hangingPunct="1">
              <a:buFontTx/>
              <a:buNone/>
            </a:pPr>
            <a:endParaRPr lang="en-US" altLang="zh-TW" dirty="0">
              <a:solidFill>
                <a:srgbClr val="FF0000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/>
            <a:endParaRPr lang="en-US" altLang="zh-TW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52400" y="2780928"/>
            <a:ext cx="8763000" cy="396044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400" kern="0" dirty="0">
                <a:solidFill>
                  <a:srgbClr val="FFFFFF">
                    <a:lumMod val="85000"/>
                  </a:srgbClr>
                </a:solidFill>
                <a:latin typeface="Arial Narrow" pitchFamily="34" charset="0"/>
              </a:rPr>
              <a:t>% 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ls t*</a:t>
            </a: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tempfile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  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tempfile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 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tempfile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 </a:t>
            </a:r>
          </a:p>
          <a:p>
            <a:pPr eaLnBrk="1" hangingPunct="1">
              <a:spcBef>
                <a:spcPts val="0"/>
              </a:spcBef>
              <a:buFontTx/>
              <a:buNone/>
            </a:pPr>
            <a:r>
              <a:rPr lang="en-US" altLang="zh-TW" sz="2400" kern="0" dirty="0">
                <a:solidFill>
                  <a:srgbClr val="FFFFFF">
                    <a:lumMod val="85000"/>
                  </a:srgbClr>
                </a:solidFill>
              </a:rPr>
              <a:t>% 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.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altLang="zh-TW" sz="2800" kern="0" dirty="0" err="1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countFiles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 t*</a:t>
            </a:r>
          </a:p>
          <a:p>
            <a:pPr eaLnBrk="1" hangingPunct="1">
              <a:spcBef>
                <a:spcPts val="0"/>
              </a:spcBef>
              <a:buFontTx/>
              <a:buNone/>
            </a:pP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400" kern="0" dirty="0">
                <a:solidFill>
                  <a:srgbClr val="FFFFFF">
                    <a:lumMod val="85000"/>
                  </a:srgbClr>
                </a:solidFill>
                <a:latin typeface="Arial Narrow" pitchFamily="34" charset="0"/>
              </a:rPr>
              <a:t>% 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cat </a:t>
            </a:r>
            <a:r>
              <a:rPr lang="en-US" altLang="zh-TW" sz="2800" kern="0" dirty="0" err="1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countFiles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 </a:t>
            </a: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ls 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Times New Roman" pitchFamily="18" charset="0"/>
              </a:rPr>
              <a:t>$*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 &gt; </a:t>
            </a:r>
            <a:r>
              <a:rPr lang="en-US" altLang="zh-TW" sz="2800" kern="0" dirty="0" err="1">
                <a:solidFill>
                  <a:srgbClr val="FFFF00"/>
                </a:solidFill>
                <a:latin typeface="High Tower Text" pitchFamily="18" charset="0"/>
              </a:rPr>
              <a:t>tempfile</a:t>
            </a:r>
            <a:endParaRPr lang="en-US" altLang="zh-TW" sz="2800" kern="0" dirty="0">
              <a:solidFill>
                <a:srgbClr val="FFFF00"/>
              </a:solidFill>
              <a:latin typeface="High Tower Text" pitchFamily="18" charset="0"/>
            </a:endParaRP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800" kern="0" dirty="0" err="1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wc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 </a:t>
            </a:r>
            <a:r>
              <a:rPr lang="en-US" altLang="zh-TW" sz="2800" b="0" kern="0" dirty="0">
                <a:solidFill>
                  <a:srgbClr val="FFFFFF">
                    <a:lumMod val="85000"/>
                  </a:srgbClr>
                </a:solidFill>
                <a:latin typeface="Times New Roman" pitchFamily="18" charset="0"/>
              </a:rPr>
              <a:t>-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l &lt; </a:t>
            </a:r>
            <a:r>
              <a:rPr lang="en-US" altLang="zh-TW" sz="2800" kern="0" dirty="0" err="1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tempfile</a:t>
            </a:r>
            <a:endParaRPr lang="en-US" altLang="zh-TW" sz="2800" kern="0" dirty="0">
              <a:solidFill>
                <a:srgbClr val="FFFFFF">
                  <a:lumMod val="85000"/>
                </a:srgbClr>
              </a:solidFill>
              <a:latin typeface="High Tower Text" pitchFamily="18" charset="0"/>
            </a:endParaRP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800" kern="0" dirty="0" err="1">
                <a:solidFill>
                  <a:srgbClr val="FFFF00"/>
                </a:solidFill>
                <a:latin typeface="High Tower Text" pitchFamily="18" charset="0"/>
              </a:rPr>
              <a:t>rm</a:t>
            </a:r>
            <a:r>
              <a:rPr lang="en-US" altLang="zh-TW" sz="2800" kern="0" dirty="0">
                <a:solidFill>
                  <a:srgbClr val="FFFF00"/>
                </a:solidFill>
                <a:latin typeface="High Tower Text" pitchFamily="18" charset="0"/>
              </a:rPr>
              <a:t> </a:t>
            </a:r>
            <a:r>
              <a:rPr lang="en-US" altLang="zh-TW" sz="2800" b="0" kern="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zh-TW" sz="2800" kern="0" dirty="0">
                <a:solidFill>
                  <a:srgbClr val="FFFF00"/>
                </a:solidFill>
                <a:latin typeface="High Tower Text" pitchFamily="18" charset="0"/>
              </a:rPr>
              <a:t>f </a:t>
            </a:r>
            <a:r>
              <a:rPr lang="en-US" altLang="zh-TW" sz="2800" kern="0" dirty="0" err="1">
                <a:solidFill>
                  <a:srgbClr val="FFFF00"/>
                </a:solidFill>
                <a:latin typeface="High Tower Text" pitchFamily="18" charset="0"/>
              </a:rPr>
              <a:t>tempfile</a:t>
            </a:r>
            <a:endParaRPr lang="zh-TW" altLang="en-US" sz="2800" kern="0" dirty="0">
              <a:solidFill>
                <a:srgbClr val="FFFF00"/>
              </a:solidFill>
              <a:latin typeface="Times New Roman" pitchFamily="18" charset="0"/>
            </a:endParaRPr>
          </a:p>
          <a:p>
            <a:pPr marL="0" indent="0" eaLnBrk="1" hangingPunct="1">
              <a:spcBef>
                <a:spcPts val="0"/>
              </a:spcBef>
              <a:buFontTx/>
              <a:buNone/>
            </a:pPr>
            <a:r>
              <a:rPr lang="en-US" altLang="zh-TW" sz="2400" kern="0" dirty="0">
                <a:solidFill>
                  <a:srgbClr val="FFFFFF">
                    <a:lumMod val="85000"/>
                  </a:srgbClr>
                </a:solidFill>
                <a:latin typeface="Arial Narrow" pitchFamily="34" charset="0"/>
              </a:rPr>
              <a:t>% </a:t>
            </a:r>
            <a:r>
              <a:rPr lang="en-US" altLang="zh-TW" sz="2800" kern="0" dirty="0">
                <a:solidFill>
                  <a:srgbClr val="FFFFFF">
                    <a:lumMod val="85000"/>
                  </a:srgbClr>
                </a:solidFill>
                <a:latin typeface="High Tower Text" pitchFamily="18" charset="0"/>
              </a:rPr>
              <a:t> </a:t>
            </a:r>
          </a:p>
        </p:txBody>
      </p:sp>
      <p:sp>
        <p:nvSpPr>
          <p:cNvPr id="8" name="AutoShape 9"/>
          <p:cNvSpPr>
            <a:spLocks noChangeArrowheads="1"/>
          </p:cNvSpPr>
          <p:nvPr/>
        </p:nvSpPr>
        <p:spPr bwMode="auto">
          <a:xfrm>
            <a:off x="6730069" y="2663829"/>
            <a:ext cx="1874168" cy="1224136"/>
          </a:xfrm>
          <a:prstGeom prst="wedgeRoundRectCallout">
            <a:avLst>
              <a:gd name="adj1" fmla="val -142983"/>
              <a:gd name="adj2" fmla="val 15899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There are </a:t>
            </a:r>
            <a:r>
              <a:rPr lang="en-US" altLang="zh-TW" sz="2400" u="sng" dirty="0">
                <a:solidFill>
                  <a:srgbClr val="000000"/>
                </a:solidFill>
              </a:rPr>
              <a:t>3</a:t>
            </a:r>
            <a:r>
              <a:rPr lang="en-US" altLang="zh-TW" sz="2400" dirty="0">
                <a:solidFill>
                  <a:srgbClr val="000000"/>
                </a:solidFill>
              </a:rPr>
              <a:t> files starting with "t".</a:t>
            </a:r>
          </a:p>
        </p:txBody>
      </p:sp>
      <p:sp>
        <p:nvSpPr>
          <p:cNvPr id="11" name="AutoShape 9"/>
          <p:cNvSpPr>
            <a:spLocks noChangeArrowheads="1"/>
          </p:cNvSpPr>
          <p:nvPr/>
        </p:nvSpPr>
        <p:spPr bwMode="auto">
          <a:xfrm>
            <a:off x="6736432" y="3941440"/>
            <a:ext cx="1874168" cy="855712"/>
          </a:xfrm>
          <a:prstGeom prst="wedgeRoundRectCallout">
            <a:avLst>
              <a:gd name="adj1" fmla="val -384258"/>
              <a:gd name="adj2" fmla="val -4594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tIns="0"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But it says </a:t>
            </a:r>
            <a:r>
              <a:rPr lang="en-US" altLang="zh-TW" sz="2400" u="sng" dirty="0">
                <a:solidFill>
                  <a:srgbClr val="000000"/>
                </a:solidFill>
              </a:rPr>
              <a:t>4</a:t>
            </a:r>
            <a:r>
              <a:rPr lang="en-US" altLang="zh-TW" sz="2400" dirty="0">
                <a:solidFill>
                  <a:srgbClr val="000000"/>
                </a:solidFill>
              </a:rPr>
              <a:t>!</a:t>
            </a:r>
          </a:p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044621168"/>
      </p:ext>
    </p:extLst>
  </p:cSld>
  <p:clrMapOvr>
    <a:masterClrMapping/>
  </p:clrMapOvr>
  <p:transition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685800" y="152400"/>
            <a:ext cx="7848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4000" b="0" kern="0">
                <a:solidFill>
                  <a:srgbClr val="0033CC"/>
                </a:solidFill>
              </a:rPr>
              <a:t>Can we avoid using that tempfile?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28600" y="990600"/>
            <a:ext cx="8686800" cy="586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en-US" altLang="zh-TW" b="0" kern="0">
                <a:solidFill>
                  <a:schemeClr val="bg2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Our script used a temporary file to pass information between the commands.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TW" b="0" kern="0">
                <a:solidFill>
                  <a:srgbClr val="80808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It could have side effects.</a:t>
            </a:r>
            <a:endParaRPr lang="en-US" altLang="zh-TW" b="0" kern="0">
              <a:solidFill>
                <a:srgbClr val="FF0000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spcBef>
                <a:spcPct val="50000"/>
              </a:spcBef>
            </a:pPr>
            <a:r>
              <a:rPr lang="en-US" altLang="zh-TW" b="0" kern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And besides, it was not an elegant way to pass information.</a:t>
            </a:r>
            <a:endParaRPr lang="en-US" altLang="zh-TW" b="0" kern="0" dirty="0">
              <a:solidFill>
                <a:srgbClr val="FF0000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27010889"/>
      </p:ext>
    </p:extLst>
  </p:cSld>
  <p:clrMapOvr>
    <a:masterClrMapping/>
  </p:clrMapOvr>
  <p:transition/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685800" y="152400"/>
            <a:ext cx="7848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4000" b="0" kern="0">
                <a:solidFill>
                  <a:srgbClr val="0033CC"/>
                </a:solidFill>
              </a:rPr>
              <a:t>Can we avoid using that tempfile?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28600" y="990600"/>
            <a:ext cx="8686800" cy="586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en-US" altLang="zh-TW" b="0" kern="0">
                <a:solidFill>
                  <a:schemeClr val="bg2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Our script used a temporary file to pass information between the commands.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zh-TW" b="0" kern="0">
                <a:solidFill>
                  <a:srgbClr val="80808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It could have side effects.</a:t>
            </a:r>
            <a:endParaRPr lang="en-US" altLang="zh-TW" b="0" kern="0">
              <a:solidFill>
                <a:srgbClr val="FF0000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spcBef>
                <a:spcPct val="50000"/>
              </a:spcBef>
            </a:pPr>
            <a:r>
              <a:rPr lang="en-US" altLang="zh-TW" b="0" ker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And besides, it was not an elegant way to pass information.</a:t>
            </a:r>
          </a:p>
          <a:p>
            <a:pPr lvl="1" eaLnBrk="1" hangingPunct="1">
              <a:spcBef>
                <a:spcPct val="50000"/>
              </a:spcBef>
            </a:pPr>
            <a:r>
              <a:rPr lang="en-US" altLang="zh-TW" b="0" kern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We will now learn an alternative method. And it will clearly be more elegant, because it will be written with many fewer characters…</a:t>
            </a:r>
            <a:endParaRPr lang="en-US" altLang="zh-TW" b="0" kern="0" dirty="0">
              <a:solidFill>
                <a:srgbClr val="FF0000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43760128"/>
      </p:ext>
    </p:extLst>
  </p:cSld>
  <p:clrMapOvr>
    <a:masterClrMapping/>
  </p:clrMapOvr>
  <p:transition/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8437325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spc="-100" normalizeH="0" baseline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x</a:t>
                      </a:r>
                      <a:r>
                        <a:rPr kumimoji="1" lang="en-US" altLang="en-US" sz="2800" b="1" i="0" u="none" strike="noStrike" cap="none" spc="-50" normalizeH="0" baseline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ar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gs</a:t>
                      </a:r>
                      <a:r>
                        <a:rPr kumimoji="1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spc="-300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</a:t>
                      </a:r>
                      <a:r>
                        <a:rPr kumimoji="1" lang="en-US" altLang="en-US" sz="2800" b="0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-</a:t>
                      </a:r>
                      <a:r>
                        <a:rPr kumimoji="1" lang="en-US" altLang="en-US" sz="2800" b="0" i="0" u="none" strike="noStrike" cap="none" spc="100" normalizeH="0" baseline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f</a:t>
                      </a:r>
                      <a:r>
                        <a:rPr kumimoji="1" lang="en-US" altLang="en-US" sz="2800" b="0" i="0" u="none" strike="noStrike" cap="none" spc="-300" normalizeH="0" baseline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8F75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9926459"/>
      </p:ext>
    </p:extLst>
  </p:cSld>
  <p:clrMapOvr>
    <a:masterClrMapping/>
  </p:clrMapOvr>
  <p:transition/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31771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1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x</a:t>
                      </a:r>
                      <a:r>
                        <a:rPr kumimoji="1" lang="en-US" altLang="en-US" sz="2800" b="1" i="0" u="none" strike="noStrike" kern="1200" cap="none" spc="-5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ar</a:t>
                      </a:r>
                      <a:r>
                        <a:rPr kumimoji="1" lang="en-US" altLang="en-US" sz="2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gs</a:t>
                      </a:r>
                      <a:r>
                        <a:rPr kumimoji="1" lang="en-US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0" i="0" u="none" strike="noStrike" kern="1200" cap="none" spc="-3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(</a:t>
                      </a:r>
                      <a:r>
                        <a:rPr kumimoji="1" lang="en-US" altLang="en-US" sz="2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-</a:t>
                      </a:r>
                      <a:r>
                        <a:rPr kumimoji="1" lang="en-US" altLang="en-US" sz="2800" b="0" i="0" u="none" strike="noStrike" kern="1200" cap="none" spc="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f</a:t>
                      </a:r>
                      <a:r>
                        <a:rPr kumimoji="1" lang="en-US" altLang="en-US" sz="2800" b="0" i="0" u="none" strike="noStrike" kern="1200" cap="none" spc="-3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L</a:t>
                      </a:r>
                      <a:r>
                        <a:rPr kumimoji="1" lang="en-US" alt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)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8F75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6344627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57200" y="1112838"/>
            <a:ext cx="8229600" cy="5745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defRPr/>
            </a:pPr>
            <a:r>
              <a:rPr lang="en-US" altLang="zh-TW" b="0" kern="0" dirty="0"/>
              <a:t>You can define default flags with alias:</a:t>
            </a:r>
            <a:br>
              <a:rPr lang="en-US" altLang="zh-TW" b="0" kern="0" dirty="0"/>
            </a:br>
            <a:r>
              <a:rPr lang="en-US" altLang="zh-TW" b="0" kern="0" dirty="0"/>
              <a:t> </a:t>
            </a:r>
            <a:r>
              <a:rPr lang="en-US" altLang="zh-TW" b="0" kern="0" dirty="0">
                <a:solidFill>
                  <a:srgbClr val="0070C0"/>
                </a:solidFill>
                <a:latin typeface="Lucida Console" panose="020B0609040504020204" pitchFamily="49" charset="0"/>
              </a:rPr>
              <a:t>alias rm</a:t>
            </a:r>
            <a:r>
              <a:rPr lang="en-US" altLang="zh-TW" b="0" kern="0" dirty="0">
                <a:solidFill>
                  <a:srgbClr val="0070C0"/>
                </a:solidFill>
                <a:latin typeface="Lucida Console" panose="020B0609040504020204" pitchFamily="49" charset="0"/>
                <a:ea typeface="Arial Unicode MS" pitchFamily="34" charset="-128"/>
                <a:cs typeface="Arial Unicode MS" pitchFamily="34" charset="-128"/>
              </a:rPr>
              <a:t>=</a:t>
            </a:r>
            <a:r>
              <a:rPr lang="en-US" altLang="zh-TW" b="0" kern="0" dirty="0">
                <a:solidFill>
                  <a:srgbClr val="0070C0"/>
                </a:solidFill>
                <a:latin typeface="Lucida Console" panose="020B0609040504020204" pitchFamily="49" charset="0"/>
              </a:rPr>
              <a:t>'rm </a:t>
            </a:r>
            <a:r>
              <a:rPr lang="en-US" altLang="zh-TW" b="0" kern="0" dirty="0">
                <a:solidFill>
                  <a:srgbClr val="0070C0"/>
                </a:solidFill>
                <a:latin typeface="Lucida Console" panose="020B0609040504020204" pitchFamily="49" charset="0"/>
                <a:ea typeface="Arial Unicode MS" pitchFamily="34" charset="-128"/>
                <a:cs typeface="Arial Unicode MS" pitchFamily="34" charset="-128"/>
              </a:rPr>
              <a:t>–</a:t>
            </a:r>
            <a:r>
              <a:rPr lang="en-US" altLang="zh-TW" b="0" kern="0" dirty="0">
                <a:solidFill>
                  <a:srgbClr val="0070C0"/>
                </a:solidFill>
                <a:latin typeface="Lucida Console" panose="020B0609040504020204" pitchFamily="49" charset="0"/>
              </a:rPr>
              <a:t>I'</a:t>
            </a:r>
          </a:p>
          <a:p>
            <a:pPr lvl="1" eaLnBrk="1" hangingPunct="1">
              <a:spcBef>
                <a:spcPts val="0"/>
              </a:spcBef>
              <a:defRPr/>
            </a:pPr>
            <a:r>
              <a:rPr lang="en-US" altLang="zh-TW" b="0" kern="0" dirty="0">
                <a:solidFill>
                  <a:schemeClr val="tx2"/>
                </a:solidFill>
              </a:rPr>
              <a:t>Now, when the user types “rm” the UNIX operating system automatically adds the </a:t>
            </a:r>
            <a:r>
              <a:rPr lang="en-US" altLang="zh-TW" b="0" kern="0" dirty="0">
                <a:solidFill>
                  <a:schemeClr val="tx2"/>
                </a:solidFill>
                <a:latin typeface="Arial Narrow" pitchFamily="34" charset="0"/>
              </a:rPr>
              <a:t>“</a:t>
            </a:r>
            <a:r>
              <a:rPr lang="en-US" altLang="zh-TW" b="0" kern="0" dirty="0">
                <a:solidFill>
                  <a:schemeClr val="tx2"/>
                </a:solidFill>
              </a:rPr>
              <a:t>-</a:t>
            </a:r>
            <a:r>
              <a:rPr lang="en-US" altLang="zh-TW" b="1" kern="0" dirty="0">
                <a:solidFill>
                  <a:schemeClr val="tx2"/>
                </a:solidFill>
                <a:latin typeface="Andale Mono"/>
              </a:rPr>
              <a:t>I</a:t>
            </a:r>
            <a:r>
              <a:rPr lang="en-US" altLang="zh-TW" b="0" kern="0" dirty="0">
                <a:solidFill>
                  <a:schemeClr val="tx2"/>
                </a:solidFill>
                <a:latin typeface="Arial Narrow" pitchFamily="34" charset="0"/>
              </a:rPr>
              <a:t>”</a:t>
            </a:r>
          </a:p>
          <a:p>
            <a:pPr eaLnBrk="1" hangingPunct="1">
              <a:spcBef>
                <a:spcPts val="1200"/>
              </a:spcBef>
              <a:defRPr/>
            </a:pPr>
            <a:r>
              <a:rPr lang="en-US" altLang="zh-TW" b="0" kern="0" dirty="0">
                <a:solidFill>
                  <a:schemeClr val="tx2"/>
                </a:solidFill>
              </a:rPr>
              <a:t>You can also do more than just set flags:</a:t>
            </a:r>
          </a:p>
          <a:p>
            <a:pPr eaLnBrk="1" hangingPunct="1">
              <a:spcBef>
                <a:spcPts val="0"/>
              </a:spcBef>
              <a:buFontTx/>
              <a:buNone/>
              <a:defRPr/>
            </a:pPr>
            <a:r>
              <a:rPr lang="en-US" altLang="zh-TW" b="0" kern="0" dirty="0">
                <a:solidFill>
                  <a:schemeClr val="tx2"/>
                </a:solidFill>
              </a:rPr>
              <a:t>	</a:t>
            </a:r>
            <a:r>
              <a:rPr lang="en-US" altLang="zh-TW" b="0" kern="0" dirty="0">
                <a:solidFill>
                  <a:srgbClr val="0070C0"/>
                </a:solidFill>
                <a:latin typeface="Lucida Console" panose="020B0609040504020204" pitchFamily="49" charset="0"/>
              </a:rPr>
              <a:t>alias </a:t>
            </a:r>
            <a:r>
              <a:rPr lang="en-US" altLang="zh-TW" b="0" kern="0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cdNshow</a:t>
            </a:r>
            <a:r>
              <a:rPr lang="en-US" altLang="zh-TW" b="0" kern="0" dirty="0">
                <a:solidFill>
                  <a:srgbClr val="0070C0"/>
                </a:solidFill>
                <a:latin typeface="Lucida Console" panose="020B0609040504020204" pitchFamily="49" charset="0"/>
              </a:rPr>
              <a:t>='cd;</a:t>
            </a:r>
            <a:r>
              <a:rPr lang="en-US" altLang="zh-TW" sz="1400" b="0" kern="0" dirty="0">
                <a:solidFill>
                  <a:srgbClr val="0070C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0" kern="0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ls'</a:t>
            </a:r>
            <a:endParaRPr lang="en-US" altLang="zh-TW" b="0" kern="0" dirty="0">
              <a:solidFill>
                <a:srgbClr val="0070C0"/>
              </a:solidFill>
              <a:latin typeface="Lucida Console" panose="020B0609040504020204" pitchFamily="49" charset="0"/>
            </a:endParaRPr>
          </a:p>
          <a:p>
            <a:pPr lvl="1" eaLnBrk="1" hangingPunct="1">
              <a:spcBef>
                <a:spcPts val="0"/>
              </a:spcBef>
              <a:defRPr/>
            </a:pPr>
            <a:r>
              <a:rPr lang="en-US" altLang="zh-TW" b="0" kern="0" dirty="0">
                <a:solidFill>
                  <a:schemeClr val="tx2"/>
                </a:solidFill>
              </a:rPr>
              <a:t>Now both things happen if you type “</a:t>
            </a:r>
            <a:r>
              <a:rPr lang="en-US" altLang="zh-TW" b="0" kern="0" dirty="0" err="1">
                <a:solidFill>
                  <a:schemeClr val="tx2"/>
                </a:solidFill>
              </a:rPr>
              <a:t>cdNshow</a:t>
            </a:r>
            <a:r>
              <a:rPr lang="en-US" altLang="zh-TW" b="0" kern="0" dirty="0">
                <a:solidFill>
                  <a:schemeClr val="tx2"/>
                </a:solidFill>
              </a:rPr>
              <a:t>”</a:t>
            </a:r>
          </a:p>
          <a:p>
            <a:pPr eaLnBrk="1" hangingPunct="1">
              <a:spcBef>
                <a:spcPts val="1200"/>
              </a:spcBef>
              <a:defRPr/>
            </a:pPr>
            <a:r>
              <a:rPr lang="en-US" altLang="zh-TW" b="0" kern="0" dirty="0">
                <a:solidFill>
                  <a:schemeClr val="tx2"/>
                </a:solidFill>
              </a:rPr>
              <a:t>But how to make it the automatic default whenever you turn on the computer?</a:t>
            </a:r>
          </a:p>
          <a:p>
            <a:pPr lvl="1" eaLnBrk="1" hangingPunct="1">
              <a:spcBef>
                <a:spcPts val="0"/>
              </a:spcBef>
              <a:defRPr/>
            </a:pPr>
            <a:r>
              <a:rPr lang="en-US" altLang="zh-TW" b="0" kern="0" dirty="0">
                <a:solidFill>
                  <a:schemeClr val="tx2"/>
                </a:solidFill>
              </a:rPr>
              <a:t>Add it into the startup file: ~/.</a:t>
            </a:r>
            <a:r>
              <a:rPr lang="en-US" altLang="zh-TW" b="0" kern="0" dirty="0" err="1">
                <a:solidFill>
                  <a:schemeClr val="tx2"/>
                </a:solidFill>
              </a:rPr>
              <a:t>bashrc</a:t>
            </a:r>
            <a:endParaRPr lang="en-US" altLang="zh-TW" b="0" kern="0" dirty="0">
              <a:solidFill>
                <a:schemeClr val="tx2"/>
              </a:solidFill>
            </a:endParaRPr>
          </a:p>
          <a:p>
            <a:pPr lvl="2" eaLnBrk="1" hangingPunct="1">
              <a:defRPr/>
            </a:pPr>
            <a:r>
              <a:rPr lang="en-US" altLang="zh-TW" sz="2800" b="0" kern="0" dirty="0">
                <a:solidFill>
                  <a:schemeClr val="tx2"/>
                </a:solidFill>
              </a:rPr>
              <a:t>Remember: it starts with “.”, so it is “hidden”</a:t>
            </a:r>
          </a:p>
        </p:txBody>
      </p:sp>
      <p:sp>
        <p:nvSpPr>
          <p:cNvPr id="4" name="AutoShape 6"/>
          <p:cNvSpPr>
            <a:spLocks noChangeArrowheads="1"/>
          </p:cNvSpPr>
          <p:nvPr/>
        </p:nvSpPr>
        <p:spPr bwMode="auto">
          <a:xfrm>
            <a:off x="4112840" y="1143000"/>
            <a:ext cx="4419600" cy="1981200"/>
          </a:xfrm>
          <a:prstGeom prst="wedgeRoundRectCallout">
            <a:avLst>
              <a:gd name="adj1" fmla="val -25606"/>
              <a:gd name="adj2" fmla="val 81509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TW" sz="2400" dirty="0">
                <a:solidFill>
                  <a:srgbClr val="000000"/>
                </a:solidFill>
              </a:rPr>
              <a:t>The “;” indicates a separator between independent commands (just like it would in C).</a:t>
            </a:r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947700" y="4724400"/>
            <a:ext cx="6324600" cy="1752600"/>
          </a:xfrm>
          <a:prstGeom prst="wedgeRoundRectCallout">
            <a:avLst>
              <a:gd name="adj1" fmla="val 6306"/>
              <a:gd name="adj2" fmla="val -9975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TW" sz="2400">
                <a:solidFill>
                  <a:srgbClr val="000000"/>
                </a:solidFill>
              </a:rPr>
              <a:t>All of these single-quote symbols are necessary. (Note that the single-quote is found near the “enter” key on your keyboard. It is not near the “esc” key.)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 dirty="0">
                <a:solidFill>
                  <a:srgbClr val="0033CC"/>
                </a:solidFill>
              </a:rPr>
              <a:t>alias</a:t>
            </a:r>
          </a:p>
        </p:txBody>
      </p:sp>
    </p:spTree>
    <p:extLst>
      <p:ext uri="{BB962C8B-B14F-4D97-AF65-F5344CB8AC3E}">
        <p14:creationId xmlns:p14="http://schemas.microsoft.com/office/powerpoint/2010/main" val="3417190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44152"/>
            <a:ext cx="7696200" cy="7620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| - The Pipe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124744"/>
            <a:ext cx="8079432" cy="5616624"/>
          </a:xfrm>
          <a:noFill/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zh-TW" dirty="0"/>
              <a:t>You can </a:t>
            </a:r>
            <a:r>
              <a:rPr lang="en-US" altLang="zh-TW" b="1" dirty="0"/>
              <a:t>link commands together</a:t>
            </a:r>
            <a:r>
              <a:rPr lang="en-US" altLang="zh-TW" dirty="0"/>
              <a:t> into a single command sequence, using pipes ( | )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altLang="zh-TW" sz="12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290012"/>
            <a:ext cx="6300192" cy="445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917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44152"/>
            <a:ext cx="7696200" cy="7620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| - The Pipe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124744"/>
            <a:ext cx="8079432" cy="5616624"/>
          </a:xfrm>
          <a:noFill/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zh-TW" dirty="0"/>
              <a:t>You can </a:t>
            </a:r>
            <a:r>
              <a:rPr lang="en-US" altLang="zh-TW" b="1" dirty="0"/>
              <a:t>link commands together</a:t>
            </a:r>
            <a:r>
              <a:rPr lang="en-US" altLang="zh-TW" dirty="0"/>
              <a:t> into a single command sequence, using pipes ( | )</a:t>
            </a:r>
          </a:p>
          <a:p>
            <a:pPr eaLnBrk="1" hangingPunct="1">
              <a:lnSpc>
                <a:spcPct val="90000"/>
              </a:lnSpc>
            </a:pPr>
            <a:endParaRPr lang="en-US" altLang="zh-TW" sz="1200" dirty="0"/>
          </a:p>
          <a:p>
            <a:pPr eaLnBrk="1" hangingPunct="1">
              <a:lnSpc>
                <a:spcPct val="90000"/>
              </a:lnSpc>
            </a:pPr>
            <a:r>
              <a:rPr lang="en-US" altLang="zh-TW" sz="2800" dirty="0">
                <a:solidFill>
                  <a:srgbClr val="FF0000"/>
                </a:solidFill>
              </a:rPr>
              <a:t>To count how many files are in a directory: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800" dirty="0">
                <a:solidFill>
                  <a:srgbClr val="FF0000"/>
                </a:solidFill>
              </a:rPr>
              <a:t>	   </a:t>
            </a:r>
            <a:r>
              <a:rPr lang="en-US" altLang="zh-TW" dirty="0">
                <a:latin typeface="High Tower Text" pitchFamily="18" charset="0"/>
              </a:rPr>
              <a:t>ls | </a:t>
            </a:r>
            <a:r>
              <a:rPr lang="en-US" altLang="zh-TW" dirty="0" err="1">
                <a:latin typeface="High Tower Text" pitchFamily="18" charset="0"/>
              </a:rPr>
              <a:t>wc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l</a:t>
            </a:r>
            <a:endParaRPr lang="en-US" altLang="zh-TW" dirty="0">
              <a:latin typeface="Arial Narrow" pitchFamily="34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TW" sz="1400" dirty="0">
              <a:solidFill>
                <a:srgbClr val="FF0000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800" dirty="0">
                <a:solidFill>
                  <a:srgbClr val="FF0000"/>
                </a:solidFill>
                <a:latin typeface="Times New Roman" pitchFamily="18" charset="0"/>
              </a:rPr>
              <a:t>•</a:t>
            </a:r>
            <a:r>
              <a:rPr lang="en-US" altLang="zh-TW" sz="2800" dirty="0">
                <a:solidFill>
                  <a:srgbClr val="FF0000"/>
                </a:solidFill>
              </a:rPr>
              <a:t>  Equivalent ways to count how many words are in file1 and to put the result into a new file, file2: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sz="2800" dirty="0">
                <a:solidFill>
                  <a:srgbClr val="FF0000"/>
                </a:solidFill>
              </a:rPr>
              <a:t>	</a:t>
            </a:r>
            <a:r>
              <a:rPr lang="en-US" altLang="zh-TW" dirty="0">
                <a:latin typeface="High Tower Text" pitchFamily="18" charset="0"/>
              </a:rPr>
              <a:t>   </a:t>
            </a:r>
            <a:r>
              <a:rPr lang="en-US" altLang="zh-TW" dirty="0" err="1">
                <a:latin typeface="High Tower Text" pitchFamily="18" charset="0"/>
              </a:rPr>
              <a:t>wc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w &lt; file</a:t>
            </a:r>
            <a:r>
              <a:rPr lang="en-US" altLang="zh-TW" dirty="0">
                <a:latin typeface="Times New Roman" pitchFamily="18" charset="0"/>
              </a:rPr>
              <a:t>1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sz="2800" dirty="0">
                <a:latin typeface="Times New Roman" pitchFamily="18" charset="0"/>
              </a:rPr>
              <a:t>&gt;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dirty="0">
                <a:latin typeface="Times New Roman" pitchFamily="18" charset="0"/>
              </a:rPr>
              <a:t>2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TW" dirty="0">
                <a:latin typeface="High Tower Text" pitchFamily="18" charset="0"/>
              </a:rPr>
              <a:t>	   cat file</a:t>
            </a:r>
            <a:r>
              <a:rPr lang="en-US" altLang="zh-TW" dirty="0">
                <a:latin typeface="Times New Roman" pitchFamily="18" charset="0"/>
              </a:rPr>
              <a:t>1</a:t>
            </a:r>
            <a:r>
              <a:rPr lang="en-US" altLang="zh-TW" dirty="0">
                <a:latin typeface="High Tower Text" pitchFamily="18" charset="0"/>
              </a:rPr>
              <a:t> | </a:t>
            </a:r>
            <a:r>
              <a:rPr lang="en-US" altLang="zh-TW" dirty="0" err="1">
                <a:latin typeface="High Tower Text" pitchFamily="18" charset="0"/>
              </a:rPr>
              <a:t>wc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w  </a:t>
            </a:r>
            <a:r>
              <a:rPr lang="en-US" altLang="zh-TW" sz="2800" dirty="0">
                <a:latin typeface="Times New Roman" pitchFamily="18" charset="0"/>
              </a:rPr>
              <a:t>&gt;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dirty="0">
                <a:latin typeface="Times New Roman" pitchFamily="18" charset="0"/>
              </a:rPr>
              <a:t>2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TW" dirty="0">
                <a:latin typeface="High Tower Text" pitchFamily="18" charset="0"/>
              </a:rPr>
              <a:t>	   cat &lt; file</a:t>
            </a:r>
            <a:r>
              <a:rPr lang="en-US" altLang="zh-TW" dirty="0">
                <a:latin typeface="Times New Roman" pitchFamily="18" charset="0"/>
              </a:rPr>
              <a:t>1</a:t>
            </a:r>
            <a:r>
              <a:rPr lang="en-US" altLang="zh-TW" dirty="0">
                <a:latin typeface="High Tower Text" pitchFamily="18" charset="0"/>
              </a:rPr>
              <a:t> | </a:t>
            </a:r>
            <a:r>
              <a:rPr lang="en-US" altLang="zh-TW" dirty="0" err="1">
                <a:latin typeface="High Tower Text" pitchFamily="18" charset="0"/>
              </a:rPr>
              <a:t>wc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w </a:t>
            </a:r>
            <a:r>
              <a:rPr lang="en-US" altLang="zh-TW" sz="2800" dirty="0">
                <a:latin typeface="Times New Roman" pitchFamily="18" charset="0"/>
              </a:rPr>
              <a:t>&gt;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dirty="0">
                <a:latin typeface="Times New Roman" pitchFamily="18" charset="0"/>
              </a:rPr>
              <a:t>2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TW" dirty="0">
                <a:latin typeface="Times New Roman" pitchFamily="18" charset="0"/>
              </a:rPr>
              <a:t>      </a:t>
            </a:r>
            <a:r>
              <a:rPr lang="en-US" altLang="zh-TW" dirty="0" err="1">
                <a:latin typeface="High Tower Text" pitchFamily="18" charset="0"/>
              </a:rPr>
              <a:t>wc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w file</a:t>
            </a:r>
            <a:r>
              <a:rPr lang="en-US" altLang="zh-TW" dirty="0">
                <a:latin typeface="Times New Roman" pitchFamily="18" charset="0"/>
              </a:rPr>
              <a:t>1</a:t>
            </a:r>
            <a:r>
              <a:rPr lang="en-US" altLang="zh-TW" dirty="0">
                <a:latin typeface="High Tower Text" pitchFamily="18" charset="0"/>
              </a:rPr>
              <a:t> |cut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f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itchFamily="18" charset="0"/>
              </a:rPr>
              <a:t>d " " </a:t>
            </a:r>
            <a:r>
              <a:rPr lang="en-US" altLang="zh-TW" sz="2800" dirty="0">
                <a:latin typeface="Times New Roman" pitchFamily="18" charset="0"/>
              </a:rPr>
              <a:t>&gt;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dirty="0">
                <a:latin typeface="Times New Roman" pitchFamily="18" charset="0"/>
              </a:rPr>
              <a:t>2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TW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35902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99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9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99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9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99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99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99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99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99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7620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0033CC"/>
                </a:solidFill>
              </a:rPr>
              <a:t>How to do the earlier script with pipes?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914400"/>
            <a:ext cx="8686800" cy="59436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The original code was:</a:t>
            </a:r>
          </a:p>
          <a:p>
            <a:pPr lvl="1" eaLnBrk="1" hangingPunct="1">
              <a:buFontTx/>
              <a:buNone/>
            </a:pPr>
            <a:endParaRPr lang="en-US" altLang="zh-TW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/>
            <a:endParaRPr lang="en-US" altLang="zh-TW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zh-TW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zh-TW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5" name="Rectangle 3"/>
          <p:cNvSpPr>
            <a:spLocks noChangeArrowheads="1"/>
          </p:cNvSpPr>
          <p:nvPr/>
        </p:nvSpPr>
        <p:spPr bwMode="auto">
          <a:xfrm>
            <a:off x="1371600" y="1600200"/>
            <a:ext cx="6248400" cy="2133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/>
            <a:r>
              <a:rPr lang="en-US" altLang="zh-TW" sz="2400">
                <a:solidFill>
                  <a:srgbClr val="FFFFFF"/>
                </a:solidFill>
                <a:latin typeface="Arial" charset="0"/>
              </a:rPr>
              <a:t>%</a:t>
            </a:r>
            <a:r>
              <a:rPr lang="en-US" altLang="zh-TW" sz="2400">
                <a:solidFill>
                  <a:srgbClr val="FFFFCC"/>
                </a:solidFill>
                <a:latin typeface="Arial" charset="0"/>
              </a:rPr>
              <a:t> </a:t>
            </a:r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cat countFiles </a:t>
            </a:r>
          </a:p>
          <a:p>
            <a:pPr marL="342900" indent="-342900"/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ls </a:t>
            </a:r>
            <a:r>
              <a:rPr lang="en-US" altLang="zh-TW" sz="2800">
                <a:solidFill>
                  <a:srgbClr val="FFFFCC"/>
                </a:solidFill>
                <a:latin typeface="Times New Roman" pitchFamily="18" charset="0"/>
              </a:rPr>
              <a:t>$*</a:t>
            </a:r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 &gt; tempfile</a:t>
            </a:r>
          </a:p>
          <a:p>
            <a:pPr marL="342900" indent="-342900"/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wc </a:t>
            </a:r>
            <a:r>
              <a:rPr lang="en-US" altLang="zh-TW" sz="2800" b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l &lt; tempfile</a:t>
            </a:r>
          </a:p>
          <a:p>
            <a:pPr marL="342900" indent="-342900"/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rm </a:t>
            </a:r>
            <a:r>
              <a:rPr lang="en-US" altLang="zh-TW" sz="2800" b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f tempfile</a:t>
            </a:r>
            <a:endParaRPr lang="zh-TW" altLang="en-US" sz="2800">
              <a:solidFill>
                <a:srgbClr val="FFFFCC"/>
              </a:solidFill>
              <a:latin typeface="Times New Roman" pitchFamily="18" charset="0"/>
            </a:endParaRPr>
          </a:p>
          <a:p>
            <a:pPr marL="342900" indent="-342900"/>
            <a:r>
              <a:rPr lang="en-US" altLang="zh-TW" sz="2400">
                <a:solidFill>
                  <a:srgbClr val="FFFFFF"/>
                </a:solidFill>
                <a:latin typeface="Arial" charset="0"/>
              </a:rPr>
              <a:t>%</a:t>
            </a:r>
            <a:endParaRPr lang="en-US" altLang="zh-TW" sz="2400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616270"/>
      </p:ext>
    </p:extLst>
  </p:cSld>
  <p:clrMapOvr>
    <a:masterClrMapping/>
  </p:clrMapOvr>
  <p:transition/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914400"/>
            <a:ext cx="8686800" cy="59436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chemeClr val="bg2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The original code was:</a:t>
            </a:r>
          </a:p>
          <a:p>
            <a:pPr lvl="1" eaLnBrk="1" hangingPunct="1">
              <a:buFontTx/>
              <a:buNone/>
            </a:pPr>
            <a:endParaRPr lang="en-US" altLang="zh-TW" dirty="0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/>
            <a:endParaRPr lang="en-US" altLang="zh-TW" dirty="0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zh-TW" dirty="0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zh-TW" dirty="0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TW" b="1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Q:	What would the script look like if we 	could use pipes?</a:t>
            </a:r>
          </a:p>
        </p:txBody>
      </p:sp>
      <p:sp>
        <p:nvSpPr>
          <p:cNvPr id="41989" name="Rectangle 3"/>
          <p:cNvSpPr>
            <a:spLocks noChangeArrowheads="1"/>
          </p:cNvSpPr>
          <p:nvPr/>
        </p:nvSpPr>
        <p:spPr bwMode="auto">
          <a:xfrm>
            <a:off x="1371600" y="1600200"/>
            <a:ext cx="6248400" cy="2133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/>
            <a:r>
              <a:rPr lang="en-US" altLang="zh-TW" sz="2400">
                <a:solidFill>
                  <a:srgbClr val="FFFFFF"/>
                </a:solidFill>
                <a:latin typeface="Arial" charset="0"/>
              </a:rPr>
              <a:t>%</a:t>
            </a:r>
            <a:r>
              <a:rPr lang="en-US" altLang="zh-TW" sz="2400">
                <a:solidFill>
                  <a:srgbClr val="FFFFCC"/>
                </a:solidFill>
                <a:latin typeface="Arial" charset="0"/>
              </a:rPr>
              <a:t> </a:t>
            </a:r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cat countFiles </a:t>
            </a:r>
          </a:p>
          <a:p>
            <a:pPr marL="342900" indent="-342900"/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ls </a:t>
            </a:r>
            <a:r>
              <a:rPr lang="en-US" altLang="zh-TW" sz="2800">
                <a:solidFill>
                  <a:srgbClr val="FFFFCC"/>
                </a:solidFill>
                <a:latin typeface="Times New Roman" pitchFamily="18" charset="0"/>
              </a:rPr>
              <a:t>$*</a:t>
            </a:r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 &gt; tempfile</a:t>
            </a:r>
          </a:p>
          <a:p>
            <a:pPr marL="342900" indent="-342900"/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wc </a:t>
            </a:r>
            <a:r>
              <a:rPr lang="en-US" altLang="zh-TW" sz="2800" b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l &lt; tempfile</a:t>
            </a:r>
          </a:p>
          <a:p>
            <a:pPr marL="342900" indent="-342900"/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rm </a:t>
            </a:r>
            <a:r>
              <a:rPr lang="en-US" altLang="zh-TW" sz="2800" b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800">
                <a:solidFill>
                  <a:srgbClr val="FFFFCC"/>
                </a:solidFill>
                <a:latin typeface="High Tower Text" pitchFamily="18" charset="0"/>
              </a:rPr>
              <a:t>f tempfile</a:t>
            </a:r>
            <a:endParaRPr lang="zh-TW" altLang="en-US" sz="2800">
              <a:solidFill>
                <a:srgbClr val="FFFFCC"/>
              </a:solidFill>
              <a:latin typeface="Times New Roman" pitchFamily="18" charset="0"/>
            </a:endParaRPr>
          </a:p>
          <a:p>
            <a:pPr marL="342900" indent="-342900"/>
            <a:r>
              <a:rPr lang="en-US" altLang="zh-TW" sz="2400">
                <a:solidFill>
                  <a:srgbClr val="FFFFFF"/>
                </a:solidFill>
                <a:latin typeface="Arial" charset="0"/>
              </a:rPr>
              <a:t>%</a:t>
            </a:r>
            <a:endParaRPr lang="en-US" altLang="zh-TW" sz="24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0" y="15240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4000" b="0" kern="0">
                <a:solidFill>
                  <a:srgbClr val="0033CC"/>
                </a:solidFill>
              </a:rPr>
              <a:t>How to do the earlier script with pipes?</a:t>
            </a:r>
            <a:endParaRPr lang="en-US" altLang="zh-TW" sz="4000" b="0" kern="0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9852651"/>
      </p:ext>
    </p:extLst>
  </p:cSld>
  <p:clrMapOvr>
    <a:masterClrMapping/>
  </p:clrMapOvr>
  <p:transition/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914400"/>
            <a:ext cx="8686800" cy="59436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chemeClr val="bg2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The original code was:</a:t>
            </a:r>
          </a:p>
          <a:p>
            <a:pPr lvl="1" eaLnBrk="1" hangingPunct="1">
              <a:buFontTx/>
              <a:buNone/>
            </a:pPr>
            <a:endParaRPr lang="en-US" altLang="zh-TW" dirty="0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/>
            <a:endParaRPr lang="en-US" altLang="zh-TW" dirty="0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zh-TW" dirty="0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spcBef>
                <a:spcPct val="0"/>
              </a:spcBef>
            </a:pPr>
            <a:endParaRPr lang="en-US" altLang="zh-TW" dirty="0">
              <a:solidFill>
                <a:schemeClr val="bg2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zh-TW" b="1" dirty="0">
                <a:solidFill>
                  <a:schemeClr val="bg2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Q:	What would the script look like if we 	could use pipes?</a:t>
            </a:r>
          </a:p>
          <a:p>
            <a:pPr eaLnBrk="1" hangingPunct="1">
              <a:spcBef>
                <a:spcPct val="45000"/>
              </a:spcBef>
              <a:buFontTx/>
              <a:buNone/>
            </a:pPr>
            <a:r>
              <a:rPr lang="en-US" altLang="zh-TW" b="1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A:	It would look like this:</a:t>
            </a:r>
          </a:p>
        </p:txBody>
      </p:sp>
      <p:sp>
        <p:nvSpPr>
          <p:cNvPr id="43013" name="Rectangle 3"/>
          <p:cNvSpPr>
            <a:spLocks noChangeArrowheads="1"/>
          </p:cNvSpPr>
          <p:nvPr/>
        </p:nvSpPr>
        <p:spPr bwMode="auto">
          <a:xfrm>
            <a:off x="1371600" y="1600200"/>
            <a:ext cx="6248400" cy="2133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/>
            <a:r>
              <a:rPr lang="en-US" altLang="zh-TW" sz="2400" dirty="0">
                <a:solidFill>
                  <a:srgbClr val="FFFFFF"/>
                </a:solidFill>
                <a:latin typeface="Arial" charset="0"/>
              </a:rPr>
              <a:t>%</a:t>
            </a:r>
            <a:r>
              <a:rPr lang="en-US" altLang="zh-TW" sz="2400" dirty="0">
                <a:solidFill>
                  <a:srgbClr val="FFFFCC"/>
                </a:solidFill>
                <a:latin typeface="Arial" charset="0"/>
              </a:rPr>
              <a:t> 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cat </a:t>
            </a:r>
            <a:r>
              <a:rPr lang="en-US" altLang="zh-TW" sz="2800" dirty="0" err="1">
                <a:solidFill>
                  <a:srgbClr val="FFFFCC"/>
                </a:solidFill>
                <a:latin typeface="High Tower Text" pitchFamily="18" charset="0"/>
              </a:rPr>
              <a:t>countFiles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</a:p>
          <a:p>
            <a:pPr marL="342900" indent="-342900"/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ls </a:t>
            </a:r>
            <a:r>
              <a:rPr lang="en-US" altLang="zh-TW" sz="2800" dirty="0">
                <a:solidFill>
                  <a:srgbClr val="FFFFCC"/>
                </a:solidFill>
                <a:latin typeface="Times New Roman" pitchFamily="18" charset="0"/>
              </a:rPr>
              <a:t>$*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 &gt; </a:t>
            </a:r>
            <a:r>
              <a:rPr lang="en-US" altLang="zh-TW" sz="2800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en-US" altLang="zh-TW" sz="28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/>
            <a:r>
              <a:rPr lang="en-US" altLang="zh-TW" sz="2800" dirty="0" err="1">
                <a:solidFill>
                  <a:srgbClr val="FFFFCC"/>
                </a:solidFill>
                <a:latin typeface="High Tower Text" pitchFamily="18" charset="0"/>
              </a:rPr>
              <a:t>wc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b="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l &lt; </a:t>
            </a:r>
            <a:r>
              <a:rPr lang="en-US" altLang="zh-TW" sz="2800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en-US" altLang="zh-TW" sz="28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indent="-342900"/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rm </a:t>
            </a:r>
            <a:r>
              <a:rPr lang="en-US" altLang="zh-TW" sz="2800" b="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f </a:t>
            </a:r>
            <a:r>
              <a:rPr lang="en-US" altLang="zh-TW" sz="2800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zh-TW" altLang="en-US" sz="2800" dirty="0">
              <a:solidFill>
                <a:srgbClr val="FFFFCC"/>
              </a:solidFill>
              <a:latin typeface="Times New Roman" pitchFamily="18" charset="0"/>
            </a:endParaRPr>
          </a:p>
          <a:p>
            <a:pPr marL="342900" indent="-342900"/>
            <a:r>
              <a:rPr lang="en-US" altLang="zh-TW" sz="2400" dirty="0">
                <a:solidFill>
                  <a:srgbClr val="FFFFFF"/>
                </a:solidFill>
                <a:latin typeface="Arial" charset="0"/>
              </a:rPr>
              <a:t>%</a:t>
            </a:r>
            <a:endParaRPr lang="en-US" altLang="zh-TW" sz="2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43014" name="Rectangle 3"/>
          <p:cNvSpPr>
            <a:spLocks noChangeArrowheads="1"/>
          </p:cNvSpPr>
          <p:nvPr/>
        </p:nvSpPr>
        <p:spPr bwMode="auto">
          <a:xfrm>
            <a:off x="1371600" y="5486400"/>
            <a:ext cx="6248400" cy="12954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/>
            <a:r>
              <a:rPr lang="en-US" altLang="zh-TW" sz="2400" dirty="0">
                <a:solidFill>
                  <a:srgbClr val="FFFFFF"/>
                </a:solidFill>
                <a:latin typeface="Arial" charset="0"/>
              </a:rPr>
              <a:t>%</a:t>
            </a:r>
            <a:r>
              <a:rPr lang="en-US" altLang="zh-TW" sz="2400" dirty="0">
                <a:solidFill>
                  <a:srgbClr val="FFFFCC"/>
                </a:solidFill>
                <a:latin typeface="Arial" charset="0"/>
              </a:rPr>
              <a:t> 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cat countFiles_version</a:t>
            </a:r>
            <a:r>
              <a:rPr lang="en-US" altLang="zh-TW" sz="2400" dirty="0">
                <a:solidFill>
                  <a:srgbClr val="FFFFCC"/>
                </a:solidFill>
                <a:latin typeface="Times New Roman" pitchFamily="18" charset="0"/>
              </a:rPr>
              <a:t>2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</a:p>
          <a:p>
            <a:pPr marL="342900" indent="-342900"/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ls </a:t>
            </a:r>
            <a:r>
              <a:rPr lang="en-US" altLang="zh-TW" sz="2800" dirty="0">
                <a:solidFill>
                  <a:srgbClr val="FFFFCC"/>
                </a:solidFill>
                <a:latin typeface="Times New Roman" pitchFamily="18" charset="0"/>
              </a:rPr>
              <a:t>$*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 | </a:t>
            </a:r>
            <a:r>
              <a:rPr lang="en-US" altLang="zh-TW" sz="2800" dirty="0" err="1">
                <a:solidFill>
                  <a:srgbClr val="FFFFCC"/>
                </a:solidFill>
                <a:latin typeface="High Tower Text" pitchFamily="18" charset="0"/>
              </a:rPr>
              <a:t>wc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b="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l</a:t>
            </a:r>
          </a:p>
          <a:p>
            <a:pPr marL="342900" indent="-342900"/>
            <a:r>
              <a:rPr lang="en-US" altLang="zh-TW" sz="2400" dirty="0">
                <a:solidFill>
                  <a:srgbClr val="FFFFFF"/>
                </a:solidFill>
                <a:latin typeface="Arial" charset="0"/>
              </a:rPr>
              <a:t>%</a:t>
            </a:r>
            <a:endParaRPr lang="en-US" altLang="zh-TW" sz="2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0" y="15240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4000" b="0" kern="0">
                <a:solidFill>
                  <a:srgbClr val="0033CC"/>
                </a:solidFill>
              </a:rPr>
              <a:t>How to do the earlier script with pipes?</a:t>
            </a:r>
            <a:endParaRPr lang="en-US" altLang="zh-TW" sz="4000" b="0" kern="0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425740"/>
      </p:ext>
    </p:extLst>
  </p:cSld>
  <p:clrMapOvr>
    <a:masterClrMapping/>
  </p:clrMapOvr>
  <p:transition/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28600" y="1066800"/>
            <a:ext cx="87630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b="0" kern="0" dirty="0"/>
              <a:t>Show the .c files in this directory? Type:</a:t>
            </a:r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b="0" kern="0" dirty="0"/>
              <a:t>How many .c files are in this directory? Type:</a:t>
            </a:r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b="0" kern="0" dirty="0"/>
              <a:t>Show the .c files exactly one directory inside? Type:</a:t>
            </a:r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b="0" kern="0" dirty="0"/>
              <a:t>How many .c files are exactly one directory inside? Type: </a:t>
            </a:r>
          </a:p>
          <a:p>
            <a:pPr algn="r" eaLnBrk="1" hangingPunct="1">
              <a:lnSpc>
                <a:spcPct val="80000"/>
              </a:lnSpc>
              <a:spcBef>
                <a:spcPts val="600"/>
              </a:spcBef>
              <a:buFontTx/>
              <a:buNone/>
            </a:pPr>
            <a:r>
              <a:rPr lang="en-US" altLang="zh-TW" sz="2400" b="0" kern="0" dirty="0"/>
              <a:t>						                    </a:t>
            </a:r>
            <a:r>
              <a:rPr lang="en-US" altLang="zh-TW" sz="2400" b="0" kern="0" dirty="0">
                <a:solidFill>
                  <a:srgbClr val="FF0000"/>
                </a:solidFill>
              </a:rPr>
              <a:t>ls */*.c | </a:t>
            </a:r>
            <a:r>
              <a:rPr lang="en-US" altLang="zh-TW" sz="2400" b="0" kern="0" dirty="0" err="1">
                <a:solidFill>
                  <a:srgbClr val="FF0000"/>
                </a:solidFill>
              </a:rPr>
              <a:t>wc</a:t>
            </a:r>
            <a:r>
              <a:rPr lang="en-US" altLang="zh-TW" sz="2400" b="0" kern="0" dirty="0">
                <a:solidFill>
                  <a:srgbClr val="FF0000"/>
                </a:solidFill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b="0" kern="0" dirty="0"/>
              <a:t>Show the .c files exactly two directories inside? Type:</a:t>
            </a:r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b="0" kern="0" dirty="0"/>
              <a:t>How many .c files are exactly two directories inside? Type:</a:t>
            </a:r>
          </a:p>
          <a:p>
            <a:pPr algn="r" eaLnBrk="1" hangingPunct="1">
              <a:lnSpc>
                <a:spcPct val="80000"/>
              </a:lnSpc>
              <a:spcBef>
                <a:spcPts val="600"/>
              </a:spcBef>
              <a:buFontTx/>
              <a:buNone/>
            </a:pPr>
            <a:r>
              <a:rPr lang="en-US" altLang="zh-TW" sz="2400" b="0" kern="0" dirty="0"/>
              <a:t>						                       </a:t>
            </a:r>
            <a:r>
              <a:rPr lang="en-US" altLang="zh-TW" sz="2400" b="0" kern="0" dirty="0">
                <a:solidFill>
                  <a:srgbClr val="FF0000"/>
                </a:solidFill>
              </a:rPr>
              <a:t>ls */*/*.c | </a:t>
            </a:r>
            <a:r>
              <a:rPr lang="en-US" altLang="zh-TW" sz="2400" b="0" kern="0" dirty="0" err="1">
                <a:solidFill>
                  <a:srgbClr val="FF0000"/>
                </a:solidFill>
              </a:rPr>
              <a:t>wc</a:t>
            </a:r>
            <a:endParaRPr lang="en-US" altLang="zh-TW" sz="2400" b="0" kern="0" dirty="0">
              <a:solidFill>
                <a:schemeClr val="bg1"/>
              </a:solidFill>
            </a:endParaRPr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b="0" kern="0" dirty="0"/>
              <a:t>Show all .c files inside this directory structure? Type:</a:t>
            </a:r>
          </a:p>
          <a:p>
            <a:pPr algn="r" eaLnBrk="1" hangingPunct="1">
              <a:lnSpc>
                <a:spcPct val="80000"/>
              </a:lnSpc>
              <a:spcBef>
                <a:spcPts val="600"/>
              </a:spcBef>
              <a:buFontTx/>
              <a:buNone/>
            </a:pPr>
            <a:r>
              <a:rPr lang="en-US" altLang="zh-TW" sz="2400" b="0" kern="0" dirty="0"/>
              <a:t>						        </a:t>
            </a:r>
            <a:r>
              <a:rPr lang="en-US" altLang="zh-TW" sz="2400" b="0" kern="0" dirty="0">
                <a:solidFill>
                  <a:srgbClr val="FF0000"/>
                </a:solidFill>
              </a:rPr>
              <a:t>find . -name "*.c"</a:t>
            </a:r>
            <a:endParaRPr lang="en-US" altLang="zh-TW" sz="2400" b="0" kern="0" dirty="0">
              <a:solidFill>
                <a:schemeClr val="bg1"/>
              </a:solidFill>
            </a:endParaRPr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b="0" kern="0" dirty="0"/>
              <a:t>How many total .c files inside this directory structure: Type:</a:t>
            </a:r>
          </a:p>
          <a:p>
            <a:pPr algn="r" eaLnBrk="1" hangingPunct="1">
              <a:lnSpc>
                <a:spcPct val="80000"/>
              </a:lnSpc>
              <a:spcBef>
                <a:spcPts val="600"/>
              </a:spcBef>
              <a:buFontTx/>
              <a:buNone/>
            </a:pPr>
            <a:r>
              <a:rPr lang="en-US" altLang="zh-TW" sz="2400" b="0" kern="0" dirty="0"/>
              <a:t>						       </a:t>
            </a:r>
            <a:r>
              <a:rPr lang="en-US" altLang="zh-TW" sz="2400" b="0" kern="0" dirty="0">
                <a:solidFill>
                  <a:srgbClr val="FF0000"/>
                </a:solidFill>
              </a:rPr>
              <a:t>find . -name "*.c" | </a:t>
            </a:r>
            <a:r>
              <a:rPr lang="en-US" altLang="zh-TW" sz="2400" b="0" kern="0" dirty="0" err="1">
                <a:solidFill>
                  <a:srgbClr val="FF0000"/>
                </a:solidFill>
              </a:rPr>
              <a:t>wc</a:t>
            </a:r>
            <a:endParaRPr lang="en-US" altLang="zh-TW" sz="2400" b="0" kern="0" dirty="0">
              <a:solidFill>
                <a:schemeClr val="bg1"/>
              </a:solidFill>
            </a:endParaRPr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b="0" kern="0" dirty="0"/>
              <a:t>How would you do these things in Windows? </a:t>
            </a:r>
            <a:r>
              <a:rPr lang="en-US" altLang="zh-TW" sz="2400" b="0" kern="0" dirty="0">
                <a:solidFill>
                  <a:srgbClr val="FF0000"/>
                </a:solidFill>
              </a:rPr>
              <a:t>You wouldn't. </a:t>
            </a:r>
            <a:endParaRPr lang="zh-TW" altLang="en-US" sz="2400" b="0" kern="0" dirty="0">
              <a:solidFill>
                <a:srgbClr val="FF0000"/>
              </a:solidFill>
            </a:endParaRPr>
          </a:p>
          <a:p>
            <a:pPr algn="r" eaLnBrk="1" hangingPunct="1">
              <a:lnSpc>
                <a:spcPct val="80000"/>
              </a:lnSpc>
              <a:spcBef>
                <a:spcPts val="600"/>
              </a:spcBef>
              <a:buFontTx/>
              <a:buNone/>
            </a:pPr>
            <a:r>
              <a:rPr lang="en-US" altLang="zh-TW" sz="2400" b="0" kern="0" dirty="0"/>
              <a:t>						</a:t>
            </a:r>
            <a:endParaRPr lang="zh-TW" altLang="en-US" sz="2400" b="0" kern="0" dirty="0"/>
          </a:p>
        </p:txBody>
      </p:sp>
      <p:sp>
        <p:nvSpPr>
          <p:cNvPr id="450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Looking around the source code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5600700" y="1066800"/>
            <a:ext cx="3543300" cy="27432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dirty="0"/>
              <a:t> </a:t>
            </a:r>
            <a:r>
              <a:rPr lang="en-US" altLang="zh-TW" sz="2400" dirty="0">
                <a:solidFill>
                  <a:srgbClr val="FF0000"/>
                </a:solidFill>
              </a:rPr>
              <a:t>ls *.c </a:t>
            </a:r>
            <a:r>
              <a:rPr lang="en-US" altLang="zh-TW" sz="2400" dirty="0"/>
              <a:t> </a:t>
            </a:r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None/>
            </a:pPr>
            <a:r>
              <a:rPr lang="en-US" altLang="zh-TW" sz="2400" dirty="0">
                <a:solidFill>
                  <a:srgbClr val="FF0000"/>
                </a:solidFill>
              </a:rPr>
              <a:t>        </a:t>
            </a:r>
            <a:r>
              <a:rPr lang="en-US" altLang="zh-TW" sz="1800" dirty="0">
                <a:solidFill>
                  <a:srgbClr val="FF0000"/>
                </a:solidFill>
              </a:rPr>
              <a:t> </a:t>
            </a:r>
            <a:r>
              <a:rPr lang="en-US" altLang="zh-TW" sz="1200" dirty="0">
                <a:solidFill>
                  <a:srgbClr val="FF0000"/>
                </a:solidFill>
              </a:rPr>
              <a:t> </a:t>
            </a:r>
            <a:r>
              <a:rPr lang="en-US" altLang="zh-TW" sz="2400" dirty="0">
                <a:solidFill>
                  <a:srgbClr val="FF0000"/>
                </a:solidFill>
              </a:rPr>
              <a:t>ls *.c | </a:t>
            </a:r>
            <a:r>
              <a:rPr lang="en-US" altLang="zh-TW" sz="2400" dirty="0" err="1">
                <a:solidFill>
                  <a:srgbClr val="FF0000"/>
                </a:solidFill>
              </a:rPr>
              <a:t>wc</a:t>
            </a:r>
            <a:r>
              <a:rPr lang="en-US" altLang="zh-TW" sz="2400" dirty="0"/>
              <a:t> </a:t>
            </a:r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dirty="0">
                <a:solidFill>
                  <a:srgbClr val="FF0000"/>
                </a:solidFill>
              </a:rPr>
              <a:t>                   </a:t>
            </a:r>
            <a:r>
              <a:rPr lang="en-US" altLang="zh-TW" sz="1800" dirty="0">
                <a:solidFill>
                  <a:srgbClr val="FF0000"/>
                </a:solidFill>
              </a:rPr>
              <a:t> </a:t>
            </a:r>
            <a:r>
              <a:rPr lang="en-US" altLang="zh-TW" sz="1400" dirty="0">
                <a:solidFill>
                  <a:srgbClr val="FF0000"/>
                </a:solidFill>
              </a:rPr>
              <a:t> </a:t>
            </a:r>
            <a:r>
              <a:rPr lang="en-US" altLang="zh-TW" sz="2400" dirty="0">
                <a:solidFill>
                  <a:srgbClr val="FF0000"/>
                </a:solidFill>
              </a:rPr>
              <a:t>ls */*.c </a:t>
            </a:r>
            <a:endParaRPr lang="en-US" altLang="zh-TW" sz="2400" dirty="0"/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endParaRPr lang="en-US" altLang="zh-TW" sz="2400" dirty="0"/>
          </a:p>
          <a:p>
            <a:pPr algn="r" eaLnBrk="1" hangingPunct="1">
              <a:lnSpc>
                <a:spcPct val="80000"/>
              </a:lnSpc>
              <a:spcBef>
                <a:spcPts val="600"/>
              </a:spcBef>
              <a:buFontTx/>
              <a:buNone/>
            </a:pPr>
            <a:endParaRPr lang="en-US" altLang="zh-TW" sz="2400" dirty="0">
              <a:solidFill>
                <a:srgbClr val="FF0000"/>
              </a:solidFill>
            </a:endParaRPr>
          </a:p>
          <a:p>
            <a:pPr eaLnBrk="1" hangingPunct="1">
              <a:lnSpc>
                <a:spcPct val="80000"/>
              </a:lnSpc>
              <a:spcBef>
                <a:spcPts val="1500"/>
              </a:spcBef>
              <a:buFontTx/>
              <a:buNone/>
            </a:pPr>
            <a:r>
              <a:rPr lang="en-US" altLang="zh-TW" sz="2400" dirty="0">
                <a:solidFill>
                  <a:srgbClr val="FF0000"/>
                </a:solidFill>
              </a:rPr>
              <a:t>                      </a:t>
            </a:r>
            <a:r>
              <a:rPr lang="en-US" altLang="zh-TW" sz="1800" dirty="0">
                <a:solidFill>
                  <a:srgbClr val="FF0000"/>
                </a:solidFill>
              </a:rPr>
              <a:t> </a:t>
            </a:r>
            <a:r>
              <a:rPr lang="en-US" altLang="zh-TW" sz="2400" dirty="0">
                <a:solidFill>
                  <a:srgbClr val="FF0000"/>
                </a:solidFill>
              </a:rPr>
              <a:t>ls */*/*.c</a:t>
            </a:r>
            <a:r>
              <a:rPr lang="en-US" altLang="zh-TW" sz="2400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848B48-C648-49AB-A6D1-A1CA779B1611}"/>
              </a:ext>
            </a:extLst>
          </p:cNvPr>
          <p:cNvSpPr/>
          <p:nvPr/>
        </p:nvSpPr>
        <p:spPr bwMode="auto">
          <a:xfrm>
            <a:off x="228600" y="980728"/>
            <a:ext cx="8763000" cy="468052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67F1D2-7E1C-4375-A9A9-19314CD19696}"/>
              </a:ext>
            </a:extLst>
          </p:cNvPr>
          <p:cNvSpPr/>
          <p:nvPr/>
        </p:nvSpPr>
        <p:spPr bwMode="auto">
          <a:xfrm>
            <a:off x="251520" y="1484784"/>
            <a:ext cx="8763000" cy="468052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69A80E-B947-4085-A59A-446CBC698B20}"/>
              </a:ext>
            </a:extLst>
          </p:cNvPr>
          <p:cNvSpPr/>
          <p:nvPr/>
        </p:nvSpPr>
        <p:spPr bwMode="auto">
          <a:xfrm>
            <a:off x="240060" y="1952836"/>
            <a:ext cx="8763000" cy="468052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6986F5-0462-425A-B32B-B9B5D053F71E}"/>
              </a:ext>
            </a:extLst>
          </p:cNvPr>
          <p:cNvSpPr/>
          <p:nvPr/>
        </p:nvSpPr>
        <p:spPr bwMode="auto">
          <a:xfrm>
            <a:off x="251520" y="2438400"/>
            <a:ext cx="8763000" cy="846584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BCFDCD-E6CF-4880-BDE1-13F806CD3814}"/>
              </a:ext>
            </a:extLst>
          </p:cNvPr>
          <p:cNvSpPr/>
          <p:nvPr/>
        </p:nvSpPr>
        <p:spPr bwMode="auto">
          <a:xfrm>
            <a:off x="215516" y="3284984"/>
            <a:ext cx="8763000" cy="468052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D0E44F-BF0F-4C1C-81EE-8975F859D358}"/>
              </a:ext>
            </a:extLst>
          </p:cNvPr>
          <p:cNvSpPr/>
          <p:nvPr/>
        </p:nvSpPr>
        <p:spPr bwMode="auto">
          <a:xfrm>
            <a:off x="251520" y="3806552"/>
            <a:ext cx="8763000" cy="846584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9D18C0-A512-4609-BED5-AFBCF2294BA7}"/>
              </a:ext>
            </a:extLst>
          </p:cNvPr>
          <p:cNvSpPr/>
          <p:nvPr/>
        </p:nvSpPr>
        <p:spPr bwMode="auto">
          <a:xfrm>
            <a:off x="251520" y="4634644"/>
            <a:ext cx="8763000" cy="846584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BEF4D3-DE2C-4BC1-8D96-15E518BB153F}"/>
              </a:ext>
            </a:extLst>
          </p:cNvPr>
          <p:cNvSpPr/>
          <p:nvPr/>
        </p:nvSpPr>
        <p:spPr bwMode="auto">
          <a:xfrm>
            <a:off x="273496" y="5462736"/>
            <a:ext cx="8763000" cy="846584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618183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5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"/>
                            </p:stCondLst>
                            <p:childTnLst>
                              <p:par>
                                <p:cTn id="1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450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45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"/>
                            </p:stCondLst>
                            <p:childTnLst>
                              <p:par>
                                <p:cTn id="4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"/>
                            </p:stCondLst>
                            <p:childTnLst>
                              <p:par>
                                <p:cTn id="6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450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"/>
                            </p:stCondLst>
                            <p:childTnLst>
                              <p:par>
                                <p:cTn id="7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00"/>
                            </p:stCondLst>
                            <p:childTnLst>
                              <p:par>
                                <p:cTn id="8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"/>
                            </p:stCondLst>
                            <p:childTnLst>
                              <p:par>
                                <p:cTn id="10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0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200"/>
                            </p:stCondLst>
                            <p:childTnLst>
                              <p:par>
                                <p:cTn id="1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Remember this slide?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705600" cy="5638800"/>
          </a:xfrm>
          <a:solidFill>
            <a:schemeClr val="tx1"/>
          </a:solidFill>
        </p:spPr>
        <p:txBody>
          <a:bodyPr bIns="0"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Times New Roman" pitchFamily="18" charset="0"/>
              </a:rPr>
              <a:t>10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history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  135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ls A*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136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&lt;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137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138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history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cut</a:t>
            </a:r>
            <a:r>
              <a:rPr lang="en-US" altLang="zh-TW" sz="24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complement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b="1" dirty="0">
                <a:solidFill>
                  <a:srgbClr val="FFFFFF"/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  <a:r>
              <a:rPr lang="en-US" altLang="zh-TW" sz="2800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5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%</a:t>
            </a: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2362200" y="838200"/>
            <a:ext cx="4343400" cy="914400"/>
          </a:xfrm>
          <a:prstGeom prst="wedgeRoundRectCallout">
            <a:avLst>
              <a:gd name="adj1" fmla="val -10634"/>
              <a:gd name="adj2" fmla="val 5041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Let’s throw away the parts that don’t matter for the current point...</a:t>
            </a:r>
          </a:p>
        </p:txBody>
      </p:sp>
    </p:spTree>
    <p:extLst>
      <p:ext uri="{BB962C8B-B14F-4D97-AF65-F5344CB8AC3E}">
        <p14:creationId xmlns:p14="http://schemas.microsoft.com/office/powerpoint/2010/main" val="36953748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Remember this slide?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705600" cy="5638800"/>
          </a:xfrm>
          <a:solidFill>
            <a:schemeClr val="tx1"/>
          </a:solidFill>
        </p:spPr>
        <p:txBody>
          <a:bodyPr bIns="0"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/>
              <a:t>%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b="1" dirty="0">
                <a:latin typeface="High Tower Text" pitchFamily="18" charset="0"/>
              </a:rPr>
              <a:t>l &lt; 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Times New Roman" pitchFamily="18" charset="0"/>
              </a:rPr>
              <a:t>10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/>
              <a:t>%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b="1" dirty="0">
                <a:latin typeface="High Tower Text" pitchFamily="18" charset="0"/>
              </a:rPr>
              <a:t>f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history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/>
              <a:t>% </a:t>
            </a:r>
            <a:r>
              <a:rPr lang="en-US" altLang="zh-TW" sz="2800" b="1" dirty="0">
                <a:latin typeface="High Tower Text" pitchFamily="18" charset="0"/>
              </a:rPr>
              <a:t>cat tempfile</a:t>
            </a:r>
            <a:r>
              <a:rPr lang="en-US" altLang="zh-TW" sz="2400" b="1" dirty="0">
                <a:latin typeface="Times New Roman" pitchFamily="18" charset="0"/>
              </a:rPr>
              <a:t>3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   </a:t>
            </a:r>
            <a:r>
              <a:rPr lang="en-US" altLang="zh-TW" sz="2800" dirty="0">
                <a:latin typeface="Times New Roman" pitchFamily="18" charset="0"/>
              </a:rPr>
              <a:t>  135</a:t>
            </a:r>
            <a:r>
              <a:rPr lang="en-US" altLang="zh-TW" sz="2800" b="1" dirty="0">
                <a:latin typeface="High Tower Text" pitchFamily="18" charset="0"/>
              </a:rPr>
              <a:t>  ls A* &gt;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     </a:t>
            </a:r>
            <a:r>
              <a:rPr lang="en-US" altLang="zh-TW" sz="2800" dirty="0">
                <a:latin typeface="Times New Roman" pitchFamily="18" charset="0"/>
              </a:rPr>
              <a:t>136 -</a:t>
            </a:r>
            <a:r>
              <a:rPr lang="en-US" altLang="zh-TW" sz="2800" b="1" dirty="0">
                <a:latin typeface="High Tower Text" pitchFamily="18" charset="0"/>
              </a:rPr>
              <a:t>l &lt;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     </a:t>
            </a:r>
            <a:r>
              <a:rPr lang="en-US" altLang="zh-TW" sz="2800" dirty="0">
                <a:latin typeface="Times New Roman" pitchFamily="18" charset="0"/>
              </a:rPr>
              <a:t>137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b="1" dirty="0">
                <a:latin typeface="High Tower Text" pitchFamily="18" charset="0"/>
              </a:rPr>
              <a:t>f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     </a:t>
            </a:r>
            <a:r>
              <a:rPr lang="en-US" altLang="zh-TW" sz="2800" dirty="0">
                <a:latin typeface="Times New Roman" pitchFamily="18" charset="0"/>
              </a:rPr>
              <a:t>138 </a:t>
            </a:r>
            <a:r>
              <a:rPr lang="en-US" altLang="zh-TW" sz="2800" b="1" dirty="0">
                <a:latin typeface="High Tower Text" pitchFamily="18" charset="0"/>
              </a:rPr>
              <a:t> history &gt; tempfile</a:t>
            </a:r>
            <a:r>
              <a:rPr lang="en-US" altLang="zh-TW" sz="2400" b="1" dirty="0">
                <a:latin typeface="Times New Roman" pitchFamily="18" charset="0"/>
              </a:rPr>
              <a:t>2</a:t>
            </a:r>
            <a:endParaRPr lang="zh-TW" altLang="en-US" sz="2400" b="1" dirty="0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cut</a:t>
            </a:r>
            <a:r>
              <a:rPr lang="en-US" altLang="zh-TW" sz="24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complement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b="1" dirty="0">
                <a:solidFill>
                  <a:srgbClr val="FFFFFF"/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  <a:r>
              <a:rPr lang="en-US" altLang="zh-TW" sz="2800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5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%</a:t>
            </a: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2362200" y="838200"/>
            <a:ext cx="4343400" cy="914400"/>
          </a:xfrm>
          <a:prstGeom prst="wedgeRoundRectCallout">
            <a:avLst>
              <a:gd name="adj1" fmla="val -10634"/>
              <a:gd name="adj2" fmla="val 5041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Let’s throw away the parts that don’t matter for the current point...</a:t>
            </a:r>
          </a:p>
        </p:txBody>
      </p:sp>
    </p:spTree>
    <p:extLst>
      <p:ext uri="{BB962C8B-B14F-4D97-AF65-F5344CB8AC3E}">
        <p14:creationId xmlns:p14="http://schemas.microsoft.com/office/powerpoint/2010/main" val="1918768439"/>
      </p:ext>
    </p:extLst>
  </p:cSld>
  <p:clrMapOvr>
    <a:masterClrMapping/>
  </p:clrMapOvr>
  <p:transition/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Remember this slide?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2286000"/>
            <a:ext cx="6705600" cy="4343400"/>
          </a:xfrm>
          <a:solidFill>
            <a:schemeClr val="tx1"/>
          </a:solidFill>
        </p:spPr>
        <p:txBody>
          <a:bodyPr bIns="0"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history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/>
              <a:t>% </a:t>
            </a:r>
            <a:r>
              <a:rPr lang="en-US" altLang="zh-TW" sz="2800" b="1" dirty="0">
                <a:latin typeface="High Tower Text" pitchFamily="18" charset="0"/>
              </a:rPr>
              <a:t>cat tempfile</a:t>
            </a:r>
            <a:r>
              <a:rPr lang="en-US" altLang="zh-TW" sz="2400" b="1" dirty="0">
                <a:latin typeface="Times New Roman" pitchFamily="18" charset="0"/>
              </a:rPr>
              <a:t>3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   </a:t>
            </a:r>
            <a:r>
              <a:rPr lang="en-US" altLang="zh-TW" sz="2800" dirty="0">
                <a:latin typeface="Times New Roman" pitchFamily="18" charset="0"/>
              </a:rPr>
              <a:t>  135</a:t>
            </a:r>
            <a:r>
              <a:rPr lang="en-US" altLang="zh-TW" sz="2800" b="1" dirty="0">
                <a:latin typeface="High Tower Text" pitchFamily="18" charset="0"/>
              </a:rPr>
              <a:t>  ls A* &gt; 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     </a:t>
            </a:r>
            <a:r>
              <a:rPr lang="en-US" altLang="zh-TW" sz="2800" dirty="0">
                <a:latin typeface="Times New Roman" pitchFamily="18" charset="0"/>
              </a:rPr>
              <a:t>136 -</a:t>
            </a:r>
            <a:r>
              <a:rPr lang="en-US" altLang="zh-TW" sz="2800" b="1" dirty="0">
                <a:latin typeface="High Tower Text" pitchFamily="18" charset="0"/>
              </a:rPr>
              <a:t>l &lt; 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     </a:t>
            </a:r>
            <a:r>
              <a:rPr lang="en-US" altLang="zh-TW" sz="2800" dirty="0">
                <a:latin typeface="Times New Roman" pitchFamily="18" charset="0"/>
              </a:rPr>
              <a:t>137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b="1" dirty="0">
                <a:latin typeface="High Tower Text" pitchFamily="18" charset="0"/>
              </a:rPr>
              <a:t>f 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900" b="1" dirty="0">
                <a:latin typeface="High Tower Text" pitchFamily="18" charset="0"/>
              </a:rPr>
              <a:t>     </a:t>
            </a:r>
            <a:r>
              <a:rPr lang="en-US" altLang="zh-TW" sz="2800" dirty="0">
                <a:latin typeface="Times New Roman" pitchFamily="18" charset="0"/>
              </a:rPr>
              <a:t>138 </a:t>
            </a:r>
            <a:r>
              <a:rPr lang="en-US" altLang="zh-TW" sz="2800" b="1" dirty="0">
                <a:latin typeface="High Tower Text" pitchFamily="18" charset="0"/>
              </a:rPr>
              <a:t> history &gt; tempfile</a:t>
            </a:r>
            <a:r>
              <a:rPr lang="en-US" altLang="zh-TW" sz="2400" b="1" dirty="0">
                <a:latin typeface="Times New Roman" pitchFamily="18" charset="0"/>
              </a:rPr>
              <a:t>2</a:t>
            </a:r>
            <a:endParaRPr lang="zh-TW" altLang="en-US" sz="2400" b="1" dirty="0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cut</a:t>
            </a:r>
            <a:r>
              <a:rPr lang="en-US" altLang="zh-TW" sz="24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complement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b="1" dirty="0">
                <a:solidFill>
                  <a:srgbClr val="FFFFFF"/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  <a:r>
              <a:rPr lang="en-US" altLang="zh-TW" sz="2800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5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%</a:t>
            </a: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2362200" y="838200"/>
            <a:ext cx="4343400" cy="914400"/>
          </a:xfrm>
          <a:prstGeom prst="wedgeRoundRectCallout">
            <a:avLst>
              <a:gd name="adj1" fmla="val -10634"/>
              <a:gd name="adj2" fmla="val 5041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Let’s throw away the parts that don’t matter for the current point...</a:t>
            </a:r>
          </a:p>
        </p:txBody>
      </p:sp>
    </p:spTree>
    <p:extLst>
      <p:ext uri="{BB962C8B-B14F-4D97-AF65-F5344CB8AC3E}">
        <p14:creationId xmlns:p14="http://schemas.microsoft.com/office/powerpoint/2010/main" val="2912866576"/>
      </p:ext>
    </p:extLst>
  </p:cSld>
  <p:clrMapOvr>
    <a:masterClrMapping/>
  </p:clrMapOvr>
  <p:transition advTm="300"/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Remember this slide?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3124200"/>
            <a:ext cx="6705600" cy="3505200"/>
          </a:xfrm>
          <a:solidFill>
            <a:schemeClr val="tx1"/>
          </a:solidFill>
        </p:spPr>
        <p:txBody>
          <a:bodyPr bIns="0"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history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>
                <a:latin typeface="Times New Roman" pitchFamily="18" charset="0"/>
              </a:rPr>
              <a:t>136 -</a:t>
            </a:r>
            <a:r>
              <a:rPr lang="en-US" altLang="zh-TW" sz="2800" b="1" dirty="0">
                <a:latin typeface="High Tower Text" pitchFamily="18" charset="0"/>
              </a:rPr>
              <a:t>l &lt; 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     </a:t>
            </a:r>
            <a:r>
              <a:rPr lang="en-US" altLang="zh-TW" sz="2800" dirty="0">
                <a:latin typeface="Times New Roman" pitchFamily="18" charset="0"/>
              </a:rPr>
              <a:t>137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b="1" dirty="0">
                <a:latin typeface="High Tower Text" pitchFamily="18" charset="0"/>
              </a:rPr>
              <a:t>f 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3000" b="1" dirty="0">
                <a:latin typeface="High Tower Text" pitchFamily="18" charset="0"/>
              </a:rPr>
              <a:t>    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  <a:r>
              <a:rPr lang="en-US" altLang="zh-TW" sz="2800" dirty="0">
                <a:latin typeface="Times New Roman" pitchFamily="18" charset="0"/>
              </a:rPr>
              <a:t>138 </a:t>
            </a:r>
            <a:r>
              <a:rPr lang="en-US" altLang="zh-TW" sz="2800" b="1" dirty="0">
                <a:latin typeface="High Tower Text" pitchFamily="18" charset="0"/>
              </a:rPr>
              <a:t> history &gt; tempfile</a:t>
            </a:r>
            <a:r>
              <a:rPr lang="en-US" altLang="zh-TW" sz="2400" b="1" dirty="0">
                <a:latin typeface="Times New Roman" pitchFamily="18" charset="0"/>
              </a:rPr>
              <a:t>2</a:t>
            </a:r>
            <a:endParaRPr lang="zh-TW" altLang="en-US" sz="2400" b="1" dirty="0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  <a:r>
              <a:rPr lang="en-US" altLang="zh-TW" sz="2400" b="1" dirty="0">
                <a:solidFill>
                  <a:srgbClr val="FFFFFF"/>
                </a:solidFill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cut</a:t>
            </a:r>
            <a:r>
              <a:rPr lang="en-US" altLang="zh-TW" sz="24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complement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b="1" dirty="0">
                <a:solidFill>
                  <a:srgbClr val="FFFFFF"/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  <a:r>
              <a:rPr lang="en-US" altLang="zh-TW" sz="2800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5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%</a:t>
            </a: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2362200" y="838200"/>
            <a:ext cx="4343400" cy="914400"/>
          </a:xfrm>
          <a:prstGeom prst="wedgeRoundRectCallout">
            <a:avLst>
              <a:gd name="adj1" fmla="val -10634"/>
              <a:gd name="adj2" fmla="val 5041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Let’s throw away the parts that don’t matter for the current point...</a:t>
            </a:r>
          </a:p>
        </p:txBody>
      </p:sp>
    </p:spTree>
    <p:extLst>
      <p:ext uri="{BB962C8B-B14F-4D97-AF65-F5344CB8AC3E}">
        <p14:creationId xmlns:p14="http://schemas.microsoft.com/office/powerpoint/2010/main" val="464807159"/>
      </p:ext>
    </p:extLst>
  </p:cSld>
  <p:clrMapOvr>
    <a:masterClrMapping/>
  </p:clrMapOvr>
  <p:transition advTm="3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423392" y="1676400"/>
            <a:ext cx="6126480" cy="51816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/home/Me/PA2/rooms</a:t>
            </a:r>
          </a:p>
          <a:p>
            <a:pPr>
              <a:lnSpc>
                <a:spcPct val="93000"/>
              </a:lnSpc>
            </a:pP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dirty="0">
              <a:solidFill>
                <a:srgbClr val="FF33CC"/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1219200" y="1676400"/>
            <a:ext cx="6400800" cy="1066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 err="1">
                <a:solidFill>
                  <a:srgbClr val="0033CC"/>
                </a:solidFill>
              </a:rPr>
              <a:t>basename</a:t>
            </a:r>
            <a:endParaRPr lang="en-US" altLang="zh-TW" sz="5400" b="1" dirty="0">
              <a:solidFill>
                <a:srgbClr val="0033C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506417" y="2730967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931940" y="4093552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175853" y="4776892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utoShape 6"/>
          <p:cNvSpPr>
            <a:spLocks noChangeArrowheads="1"/>
          </p:cNvSpPr>
          <p:nvPr/>
        </p:nvSpPr>
        <p:spPr bwMode="auto">
          <a:xfrm>
            <a:off x="4724400" y="4648200"/>
            <a:ext cx="3886200" cy="1752600"/>
          </a:xfrm>
          <a:prstGeom prst="wedgeRoundRectCallout">
            <a:avLst>
              <a:gd name="adj1" fmla="val -66971"/>
              <a:gd name="adj2" fmla="val -4024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TW" sz="2400" b="0" spc="-20" dirty="0">
                <a:solidFill>
                  <a:srgbClr val="000000"/>
                </a:solidFill>
              </a:rPr>
              <a:t>We will learn </a:t>
            </a:r>
            <a:r>
              <a:rPr lang="en-US" altLang="zh-TW" sz="2400" spc="-20" dirty="0">
                <a:solidFill>
                  <a:srgbClr val="FF33CC"/>
                </a:solidFill>
              </a:rPr>
              <a:t>this syntax </a:t>
            </a:r>
            <a:r>
              <a:rPr lang="en-US" altLang="zh-TW" sz="2400" b="0" spc="-20" dirty="0">
                <a:solidFill>
                  <a:srgbClr val="000000"/>
                </a:solidFill>
              </a:rPr>
              <a:t>later today. What it does is</a:t>
            </a:r>
            <a:r>
              <a:rPr lang="en-US" altLang="zh-TW" sz="2400" b="0" dirty="0">
                <a:solidFill>
                  <a:srgbClr val="000000"/>
                </a:solidFill>
              </a:rPr>
              <a:t> </a:t>
            </a:r>
            <a:r>
              <a:rPr lang="en-US" altLang="zh-TW" sz="2400" b="0" spc="-50" dirty="0">
                <a:solidFill>
                  <a:srgbClr val="000000"/>
                </a:solidFill>
              </a:rPr>
              <a:t>turn </a:t>
            </a:r>
            <a:r>
              <a:rPr lang="en-US" altLang="zh-TW" sz="2400" b="0" spc="-50" dirty="0"/>
              <a:t>the</a:t>
            </a:r>
            <a:r>
              <a:rPr lang="en-US" altLang="zh-TW" sz="2400" spc="-50" dirty="0">
                <a:solidFill>
                  <a:srgbClr val="FF3300"/>
                </a:solidFill>
              </a:rPr>
              <a:t> </a:t>
            </a:r>
            <a:r>
              <a:rPr lang="en-US" altLang="zh-TW" sz="2400" spc="-50" dirty="0" err="1">
                <a:solidFill>
                  <a:srgbClr val="FF3300"/>
                </a:solidFill>
              </a:rPr>
              <a:t>pwd</a:t>
            </a:r>
            <a:r>
              <a:rPr lang="en-US" altLang="zh-TW" sz="2400" spc="-50" dirty="0">
                <a:solidFill>
                  <a:srgbClr val="FF3300"/>
                </a:solidFill>
              </a:rPr>
              <a:t> result </a:t>
            </a:r>
            <a:r>
              <a:rPr lang="en-US" altLang="zh-TW" sz="2400" b="0" spc="-50" dirty="0"/>
              <a:t>into an</a:t>
            </a:r>
            <a:r>
              <a:rPr lang="en-US" altLang="zh-TW" sz="2400" spc="-50" dirty="0">
                <a:solidFill>
                  <a:srgbClr val="FF33CC"/>
                </a:solidFill>
              </a:rPr>
              <a:t> </a:t>
            </a:r>
            <a:r>
              <a:rPr lang="en-US" altLang="zh-TW" sz="2400" spc="-20" dirty="0">
                <a:solidFill>
                  <a:srgbClr val="0066CC"/>
                </a:solidFill>
              </a:rPr>
              <a:t>argument</a:t>
            </a:r>
            <a:r>
              <a:rPr lang="en-US" altLang="zh-TW" sz="2400" b="0" spc="-20" dirty="0"/>
              <a:t> to </a:t>
            </a:r>
            <a:r>
              <a:rPr lang="en-US" altLang="zh-TW" sz="2400" b="0" spc="-20" dirty="0" err="1"/>
              <a:t>basename</a:t>
            </a:r>
            <a:r>
              <a:rPr lang="en-US" altLang="zh-TW" sz="2400" b="0" spc="-20" dirty="0"/>
              <a:t>.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4876800" y="5181600"/>
            <a:ext cx="3581400" cy="1066800"/>
            <a:chOff x="5181600" y="5181600"/>
            <a:chExt cx="3581400" cy="1066800"/>
          </a:xfrm>
        </p:grpSpPr>
        <p:sp>
          <p:nvSpPr>
            <p:cNvPr id="30" name="Rectangle 29"/>
            <p:cNvSpPr/>
            <p:nvPr/>
          </p:nvSpPr>
          <p:spPr bwMode="auto">
            <a:xfrm>
              <a:off x="5181600" y="5562600"/>
              <a:ext cx="3581400" cy="685800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rgbClr val="BBE0E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6705600" y="5181600"/>
              <a:ext cx="2057400" cy="685800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rgbClr val="BBE0E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endParaRPr>
            </a:p>
          </p:txBody>
        </p:sp>
      </p:grpSp>
      <p:sp>
        <p:nvSpPr>
          <p:cNvPr id="15" name="Rectangle 14"/>
          <p:cNvSpPr/>
          <p:nvPr/>
        </p:nvSpPr>
        <p:spPr bwMode="auto">
          <a:xfrm>
            <a:off x="1418863" y="2701725"/>
            <a:ext cx="710208" cy="22860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1818640" y="4783941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832186" y="2740797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828800" y="3429000"/>
            <a:ext cx="138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815254" y="4108027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304800" y="908720"/>
            <a:ext cx="8534400" cy="31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95000"/>
              </a:lnSpc>
              <a:buFontTx/>
              <a:buNone/>
            </a:pPr>
            <a:r>
              <a:rPr lang="en-US" altLang="zh-TW" sz="4400" kern="0" dirty="0" err="1">
                <a:solidFill>
                  <a:srgbClr val="FF0000"/>
                </a:solidFill>
                <a:latin typeface="High Tower Text" pitchFamily="18" charset="0"/>
              </a:rPr>
              <a:t>basename</a:t>
            </a:r>
            <a:r>
              <a:rPr lang="en-US" altLang="zh-TW" b="0" kern="0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prints the end part of the argument sent to it. If that argument is the directory path, then it prints the directory name.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6678457" y="3429000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08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1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1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01"/>
                            </p:stCondLst>
                            <p:childTnLst>
                              <p:par>
                                <p:cTn id="7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201"/>
                            </p:stCondLst>
                            <p:childTnLst>
                              <p:par>
                                <p:cTn id="10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8" grpId="0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0033CC"/>
                </a:solidFill>
              </a:rPr>
              <a:t>Remember this slide?</a:t>
            </a:r>
            <a:endParaRPr lang="en-US" altLang="zh-TW" dirty="0">
              <a:solidFill>
                <a:srgbClr val="0033CC"/>
              </a:solidFill>
            </a:endParaRP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3962400"/>
            <a:ext cx="6705600" cy="2667000"/>
          </a:xfrm>
          <a:solidFill>
            <a:schemeClr val="tx1"/>
          </a:solidFill>
        </p:spPr>
        <p:txBody>
          <a:bodyPr bIns="0"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history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>
                <a:latin typeface="Times New Roman" pitchFamily="18" charset="0"/>
              </a:rPr>
              <a:t>1</a:t>
            </a:r>
            <a:r>
              <a:rPr lang="en-US" altLang="zh-TW" sz="3100" dirty="0">
                <a:latin typeface="Times New Roman" pitchFamily="18" charset="0"/>
              </a:rPr>
              <a:t>3</a:t>
            </a:r>
            <a:r>
              <a:rPr lang="en-US" altLang="zh-TW" sz="2800" dirty="0">
                <a:latin typeface="Times New Roman" pitchFamily="18" charset="0"/>
              </a:rPr>
              <a:t>8 </a:t>
            </a:r>
            <a:r>
              <a:rPr lang="en-US" altLang="zh-TW" sz="2800" b="1" dirty="0">
                <a:latin typeface="High Tower Text" pitchFamily="18" charset="0"/>
              </a:rPr>
              <a:t> history &gt; te</a:t>
            </a:r>
            <a:r>
              <a:rPr lang="en-US" altLang="zh-TW" sz="2900" b="1" dirty="0">
                <a:latin typeface="High Tower Text" pitchFamily="18" charset="0"/>
              </a:rPr>
              <a:t>m</a:t>
            </a:r>
            <a:r>
              <a:rPr lang="en-US" altLang="zh-TW" sz="2800" b="1" dirty="0">
                <a:latin typeface="High Tower Text" pitchFamily="18" charset="0"/>
              </a:rPr>
              <a:t>pfile</a:t>
            </a:r>
            <a:r>
              <a:rPr lang="en-US" altLang="zh-TW" sz="2400" b="1" dirty="0">
                <a:latin typeface="Times New Roman" pitchFamily="18" charset="0"/>
              </a:rPr>
              <a:t>2</a:t>
            </a:r>
            <a:endParaRPr lang="zh-TW" altLang="en-US" sz="2400" b="1" dirty="0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cut</a:t>
            </a:r>
            <a:r>
              <a:rPr lang="en-US" altLang="zh-TW" sz="24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complement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b="1" dirty="0">
                <a:solidFill>
                  <a:srgbClr val="FFFFFF"/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  <a:r>
              <a:rPr lang="en-US" altLang="zh-TW" sz="2800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5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%</a:t>
            </a:r>
          </a:p>
        </p:txBody>
      </p:sp>
      <p:sp>
        <p:nvSpPr>
          <p:cNvPr id="6" name="AutoShape 5"/>
          <p:cNvSpPr>
            <a:spLocks noChangeArrowheads="1"/>
          </p:cNvSpPr>
          <p:nvPr/>
        </p:nvSpPr>
        <p:spPr bwMode="auto">
          <a:xfrm>
            <a:off x="2362200" y="838200"/>
            <a:ext cx="4343400" cy="914400"/>
          </a:xfrm>
          <a:prstGeom prst="wedgeRoundRectCallout">
            <a:avLst>
              <a:gd name="adj1" fmla="val -10634"/>
              <a:gd name="adj2" fmla="val 5041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Let’s throw away the parts that don’t matter for the current point...</a:t>
            </a:r>
          </a:p>
        </p:txBody>
      </p:sp>
    </p:spTree>
    <p:extLst>
      <p:ext uri="{BB962C8B-B14F-4D97-AF65-F5344CB8AC3E}">
        <p14:creationId xmlns:p14="http://schemas.microsoft.com/office/powerpoint/2010/main" val="764205422"/>
      </p:ext>
    </p:extLst>
  </p:cSld>
  <p:clrMapOvr>
    <a:masterClrMapping/>
  </p:clrMapOvr>
  <p:transition advTm="300"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0" y="15240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4000" b="0" kern="0">
                <a:solidFill>
                  <a:srgbClr val="0033CC"/>
                </a:solidFill>
              </a:rPr>
              <a:t>Remember this slide?</a:t>
            </a:r>
            <a:endParaRPr lang="en-US" altLang="zh-TW" b="0" kern="0" dirty="0">
              <a:solidFill>
                <a:srgbClr val="0033CC"/>
              </a:solidFill>
            </a:endParaRP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19672" y="-27384"/>
            <a:ext cx="5796136" cy="1159024"/>
          </a:xfrm>
          <a:solidFill>
            <a:schemeClr val="bg1"/>
          </a:solidFill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0033CC"/>
                </a:solidFill>
              </a:rPr>
              <a:t>How would you do it </a:t>
            </a:r>
            <a:br>
              <a:rPr lang="en-US" altLang="zh-TW" sz="4000" dirty="0">
                <a:solidFill>
                  <a:srgbClr val="0033CC"/>
                </a:solidFill>
              </a:rPr>
            </a:br>
            <a:r>
              <a:rPr lang="en-US" altLang="zh-TW" sz="4000" dirty="0">
                <a:solidFill>
                  <a:srgbClr val="0033CC"/>
                </a:solidFill>
              </a:rPr>
              <a:t>with pipes?</a:t>
            </a:r>
            <a:endParaRPr lang="en-US" altLang="zh-TW" dirty="0">
              <a:solidFill>
                <a:srgbClr val="0033CC"/>
              </a:solidFill>
            </a:endParaRP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4509120"/>
            <a:ext cx="6705600" cy="2120280"/>
          </a:xfrm>
          <a:solidFill>
            <a:schemeClr val="tx1"/>
          </a:solidFill>
        </p:spPr>
        <p:txBody>
          <a:bodyPr bIns="0"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history </a:t>
            </a:r>
            <a:r>
              <a:rPr lang="en-US" altLang="zh-TW" sz="28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rgbClr val="FFFFFF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ts val="4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cut</a:t>
            </a:r>
            <a:r>
              <a:rPr lang="en-US" altLang="zh-TW" sz="24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complement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b="1" dirty="0">
                <a:solidFill>
                  <a:srgbClr val="FFFFFF"/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  <a:r>
              <a:rPr lang="en-US" altLang="zh-TW" sz="2800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5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%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152400" y="2636912"/>
            <a:ext cx="8915400" cy="4572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history |tail </a:t>
            </a:r>
            <a:r>
              <a:rPr lang="en-US" altLang="zh-TW" sz="2800" b="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-</a:t>
            </a:r>
            <a:r>
              <a:rPr lang="en-US" altLang="zh-TW" sz="24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4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|head </a:t>
            </a:r>
            <a:r>
              <a:rPr lang="en-US" altLang="zh-TW" sz="2800" b="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-</a:t>
            </a:r>
            <a:r>
              <a:rPr lang="en-US" altLang="zh-TW" sz="24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3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|cut 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complement</a:t>
            </a:r>
            <a:r>
              <a:rPr lang="en-US" altLang="zh-TW" sz="32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</a:t>
            </a:r>
            <a:r>
              <a:rPr lang="en-US" altLang="zh-TW" sz="32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c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32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32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</a:t>
            </a:r>
            <a:r>
              <a:rPr lang="en-US" altLang="zh-TW" sz="28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</a:rPr>
              <a:t>&gt;</a:t>
            </a:r>
            <a:r>
              <a:rPr lang="en-US" altLang="zh-TW" sz="26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tempfile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5</a:t>
            </a:r>
            <a:endParaRPr lang="en-US" altLang="zh-TW" sz="2600" dirty="0">
              <a:solidFill>
                <a:srgbClr val="FFFFFF">
                  <a:lumMod val="95000"/>
                </a:srgbClr>
              </a:solidFill>
              <a:latin typeface="Times New Roman" pitchFamily="18" charset="0"/>
            </a:endParaRPr>
          </a:p>
        </p:txBody>
      </p:sp>
      <p:sp>
        <p:nvSpPr>
          <p:cNvPr id="11" name="AutoShape 5"/>
          <p:cNvSpPr>
            <a:spLocks noChangeArrowheads="1"/>
          </p:cNvSpPr>
          <p:nvPr/>
        </p:nvSpPr>
        <p:spPr bwMode="auto">
          <a:xfrm>
            <a:off x="2362200" y="838200"/>
            <a:ext cx="4343400" cy="914400"/>
          </a:xfrm>
          <a:prstGeom prst="wedgeRoundRectCallout">
            <a:avLst>
              <a:gd name="adj1" fmla="val -10634"/>
              <a:gd name="adj2" fmla="val 5041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Let’s throw away the parts that don’t matter for the current point...</a:t>
            </a:r>
          </a:p>
        </p:txBody>
      </p:sp>
    </p:spTree>
    <p:extLst>
      <p:ext uri="{BB962C8B-B14F-4D97-AF65-F5344CB8AC3E}">
        <p14:creationId xmlns:p14="http://schemas.microsoft.com/office/powerpoint/2010/main" val="34970596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2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26" grpId="0" animBg="1"/>
      <p:bldP spid="9" grpId="0" animBg="1"/>
      <p:bldP spid="11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619672" y="-27384"/>
            <a:ext cx="5796136" cy="1159024"/>
          </a:xfrm>
          <a:solidFill>
            <a:schemeClr val="bg1"/>
          </a:solidFill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0033CC"/>
                </a:solidFill>
              </a:rPr>
              <a:t>How would you do it </a:t>
            </a:r>
            <a:br>
              <a:rPr lang="en-US" altLang="zh-TW" sz="4000" dirty="0">
                <a:solidFill>
                  <a:srgbClr val="0033CC"/>
                </a:solidFill>
              </a:rPr>
            </a:br>
            <a:r>
              <a:rPr lang="en-US" altLang="zh-TW" sz="4000" dirty="0">
                <a:solidFill>
                  <a:srgbClr val="0033CC"/>
                </a:solidFill>
              </a:rPr>
              <a:t>with pipes?</a:t>
            </a:r>
            <a:endParaRPr lang="en-US" altLang="zh-TW" dirty="0">
              <a:solidFill>
                <a:srgbClr val="0033CC"/>
              </a:solidFill>
            </a:endParaRP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4509120"/>
            <a:ext cx="6705600" cy="2120280"/>
          </a:xfrm>
          <a:solidFill>
            <a:schemeClr val="tx1"/>
          </a:solidFill>
        </p:spPr>
        <p:txBody>
          <a:bodyPr bIns="0"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history </a:t>
            </a:r>
            <a:r>
              <a:rPr lang="en-US" altLang="zh-TW" sz="28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rgbClr val="FFFFFF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ts val="4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</a:rPr>
              <a:t>%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cut</a:t>
            </a:r>
            <a:r>
              <a:rPr lang="en-US" altLang="zh-TW" sz="24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complement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b="1" dirty="0">
                <a:solidFill>
                  <a:srgbClr val="FFFFFF"/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4</a:t>
            </a:r>
            <a:r>
              <a:rPr lang="en-US" altLang="zh-TW" sz="2800" dirty="0">
                <a:solidFill>
                  <a:srgbClr val="FFFFFF"/>
                </a:solidFill>
                <a:latin typeface="Lucida Console" pitchFamily="49" charset="0"/>
              </a:rPr>
              <a:t>&gt;</a:t>
            </a:r>
            <a:r>
              <a:rPr lang="en-US" altLang="zh-TW" sz="2600" b="1" dirty="0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FF"/>
                </a:solidFill>
                <a:latin typeface="Times New Roman" pitchFamily="18" charset="0"/>
              </a:rPr>
              <a:t>5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rgbClr val="FFFFFF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%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152400" y="2636912"/>
            <a:ext cx="8915400" cy="4572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history |tail </a:t>
            </a:r>
            <a:r>
              <a:rPr lang="en-US" altLang="zh-TW" sz="2800" b="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-</a:t>
            </a:r>
            <a:r>
              <a:rPr lang="en-US" altLang="zh-TW" sz="24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4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|head </a:t>
            </a:r>
            <a:r>
              <a:rPr lang="en-US" altLang="zh-TW" sz="2800" b="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-</a:t>
            </a:r>
            <a:r>
              <a:rPr lang="en-US" altLang="zh-TW" sz="24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</a:rPr>
              <a:t>3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|cut 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complement</a:t>
            </a:r>
            <a:r>
              <a:rPr lang="en-US" altLang="zh-TW" sz="32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</a:t>
            </a:r>
            <a:r>
              <a:rPr lang="en-US" altLang="zh-TW" sz="32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c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32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32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</a:t>
            </a:r>
            <a:r>
              <a:rPr lang="en-US" altLang="zh-TW" sz="28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</a:rPr>
              <a:t>&gt;</a:t>
            </a:r>
            <a:r>
              <a:rPr lang="en-US" altLang="zh-TW" sz="2600" dirty="0">
                <a:solidFill>
                  <a:srgbClr val="FFFFFF">
                    <a:lumMod val="95000"/>
                  </a:srgbClr>
                </a:solidFill>
                <a:latin typeface="High Tower Text" pitchFamily="18" charset="0"/>
              </a:rPr>
              <a:t> tempfile</a:t>
            </a:r>
            <a:r>
              <a:rPr lang="en-US" altLang="zh-TW" sz="2800" dirty="0">
                <a:solidFill>
                  <a:srgbClr val="FFFFFF">
                    <a:lumMod val="95000"/>
                  </a:srgbClr>
                </a:solidFill>
                <a:latin typeface="Times New Roman" pitchFamily="18" charset="0"/>
                <a:cs typeface="Times New Roman" pitchFamily="18" charset="0"/>
              </a:rPr>
              <a:t>5</a:t>
            </a:r>
            <a:endParaRPr lang="en-US" altLang="zh-TW" sz="2600" dirty="0">
              <a:solidFill>
                <a:srgbClr val="FFFFFF">
                  <a:lumMod val="95000"/>
                </a:srgbClr>
              </a:solidFill>
              <a:latin typeface="Times New Roman" pitchFamily="18" charset="0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 bwMode="auto">
          <a:xfrm>
            <a:off x="1619672" y="-27384"/>
            <a:ext cx="5796136" cy="133880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4000" b="0" kern="0" dirty="0">
                <a:solidFill>
                  <a:srgbClr val="0033CC"/>
                </a:solidFill>
              </a:rPr>
              <a:t>See how much simpler pipes are to write?</a:t>
            </a:r>
            <a:endParaRPr lang="en-US" altLang="zh-TW" b="0" kern="0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9299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5186198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1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x</a:t>
                      </a:r>
                      <a:r>
                        <a:rPr kumimoji="1" lang="en-US" altLang="en-US" sz="2800" b="1" i="0" u="none" strike="noStrike" kern="1200" cap="none" spc="-5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ar</a:t>
                      </a:r>
                      <a:r>
                        <a:rPr kumimoji="1" lang="en-US" altLang="en-US" sz="2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gs</a:t>
                      </a:r>
                      <a:r>
                        <a:rPr kumimoji="1" lang="en-US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0" i="0" u="none" strike="noStrike" kern="1200" cap="none" spc="-3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(</a:t>
                      </a:r>
                      <a:r>
                        <a:rPr kumimoji="1" lang="en-US" altLang="en-US" sz="2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-</a:t>
                      </a:r>
                      <a:r>
                        <a:rPr kumimoji="1" lang="en-US" altLang="en-US" sz="2800" b="0" i="0" u="none" strike="noStrike" kern="1200" cap="none" spc="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f</a:t>
                      </a:r>
                      <a:r>
                        <a:rPr kumimoji="1" lang="en-US" altLang="en-US" sz="2800" b="0" i="0" u="none" strike="noStrike" kern="1200" cap="none" spc="-3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L</a:t>
                      </a:r>
                      <a:r>
                        <a:rPr kumimoji="1" lang="en-US" alt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)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8F75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3190719"/>
      </p:ext>
    </p:extLst>
  </p:cSld>
  <p:clrMapOvr>
    <a:masterClrMapping/>
  </p:clrMapOvr>
  <p:transition/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078651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1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x</a:t>
                      </a:r>
                      <a:r>
                        <a:rPr kumimoji="1" lang="en-US" altLang="en-US" sz="2800" b="1" i="0" u="none" strike="noStrike" kern="1200" cap="none" spc="-5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ar</a:t>
                      </a:r>
                      <a:r>
                        <a:rPr kumimoji="1" lang="en-US" altLang="en-US" sz="2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gs</a:t>
                      </a:r>
                      <a:r>
                        <a:rPr kumimoji="1" lang="en-US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0" i="0" u="none" strike="noStrike" kern="1200" cap="none" spc="-3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(</a:t>
                      </a:r>
                      <a:r>
                        <a:rPr kumimoji="1" lang="en-US" altLang="en-US" sz="2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-</a:t>
                      </a:r>
                      <a:r>
                        <a:rPr kumimoji="1" lang="en-US" altLang="en-US" sz="2800" b="0" i="0" u="none" strike="noStrike" kern="1200" cap="none" spc="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f</a:t>
                      </a:r>
                      <a:r>
                        <a:rPr kumimoji="1" lang="en-US" altLang="en-US" sz="2800" b="0" i="0" u="none" strike="noStrike" kern="1200" cap="none" spc="-3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L</a:t>
                      </a:r>
                      <a:r>
                        <a:rPr kumimoji="1" lang="en-US" alt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)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8F75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7547394"/>
      </p:ext>
    </p:extLst>
  </p:cSld>
  <p:clrMapOvr>
    <a:masterClrMapping/>
  </p:clrMapOvr>
  <p:transition/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2667000" y="457200"/>
            <a:ext cx="1625600" cy="3017838"/>
            <a:chOff x="2667000" y="457200"/>
            <a:chExt cx="1625766" cy="3017837"/>
          </a:xfrm>
        </p:grpSpPr>
        <p:sp>
          <p:nvSpPr>
            <p:cNvPr id="55306" name="Rectangle 8"/>
            <p:cNvSpPr>
              <a:spLocks noChangeArrowheads="1"/>
            </p:cNvSpPr>
            <p:nvPr/>
          </p:nvSpPr>
          <p:spPr bwMode="auto">
            <a:xfrm>
              <a:off x="2667000" y="2828706"/>
              <a:ext cx="1625766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TW" sz="3600" b="0" dirty="0" err="1">
                  <a:solidFill>
                    <a:srgbClr val="000000"/>
                  </a:solidFill>
                  <a:latin typeface="High Tower Text" pitchFamily="18" charset="0"/>
                </a:rPr>
                <a:t>newfile</a:t>
              </a:r>
              <a:endParaRPr lang="en-US" altLang="zh-TW" b="0" dirty="0">
                <a:solidFill>
                  <a:srgbClr val="000000"/>
                </a:solidFill>
              </a:endParaRPr>
            </a:p>
          </p:txBody>
        </p:sp>
        <p:cxnSp>
          <p:nvCxnSpPr>
            <p:cNvPr id="55307" name="Straight Arrow Connector 12"/>
            <p:cNvCxnSpPr>
              <a:cxnSpLocks noChangeShapeType="1"/>
            </p:cNvCxnSpPr>
            <p:nvPr/>
          </p:nvCxnSpPr>
          <p:spPr bwMode="auto">
            <a:xfrm>
              <a:off x="3429000" y="457200"/>
              <a:ext cx="0" cy="2514600"/>
            </a:xfrm>
            <a:prstGeom prst="straightConnector1">
              <a:avLst/>
            </a:prstGeom>
            <a:noFill/>
            <a:ln w="76200" algn="ctr">
              <a:solidFill>
                <a:srgbClr val="66FF66"/>
              </a:solidFill>
              <a:round/>
              <a:headEnd/>
              <a:tailEnd type="arrow" w="med" len="med"/>
            </a:ln>
          </p:spPr>
        </p:cxnSp>
      </p:grpSp>
      <p:sp>
        <p:nvSpPr>
          <p:cNvPr id="3" name="Rectangle 2"/>
          <p:cNvSpPr/>
          <p:nvPr/>
        </p:nvSpPr>
        <p:spPr bwMode="auto">
          <a:xfrm>
            <a:off x="2209800" y="2895600"/>
            <a:ext cx="2133600" cy="381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55298" name="Content Placeholder 2"/>
          <p:cNvSpPr>
            <a:spLocks noGrp="1"/>
          </p:cNvSpPr>
          <p:nvPr>
            <p:ph idx="4294967295"/>
          </p:nvPr>
        </p:nvSpPr>
        <p:spPr>
          <a:xfrm>
            <a:off x="457200" y="1265238"/>
            <a:ext cx="8229600" cy="4525962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chemeClr val="bg1"/>
                </a:solidFill>
              </a:rPr>
              <a:t>The following command creates “</a:t>
            </a:r>
            <a:r>
              <a:rPr lang="en-US" altLang="zh-TW" dirty="0" err="1">
                <a:solidFill>
                  <a:schemeClr val="bg1"/>
                </a:solidFill>
              </a:rPr>
              <a:t>newfile</a:t>
            </a:r>
            <a:r>
              <a:rPr lang="en-US" altLang="zh-TW" dirty="0">
                <a:solidFill>
                  <a:schemeClr val="bg1"/>
                </a:solidFill>
              </a:rPr>
              <a:t>”, and places into it the same data that it passes to </a:t>
            </a:r>
            <a:r>
              <a:rPr lang="en-US" altLang="zh-TW" dirty="0" err="1">
                <a:solidFill>
                  <a:schemeClr val="bg1"/>
                </a:solidFill>
              </a:rPr>
              <a:t>wc</a:t>
            </a:r>
            <a:r>
              <a:rPr lang="en-US" altLang="zh-TW" dirty="0">
                <a:solidFill>
                  <a:schemeClr val="bg1"/>
                </a:solidFill>
              </a:rPr>
              <a:t>:</a:t>
            </a:r>
          </a:p>
          <a:p>
            <a:pPr eaLnBrk="1" hangingPunct="1">
              <a:buFontTx/>
              <a:buNone/>
            </a:pPr>
            <a:r>
              <a:rPr lang="en-US" altLang="zh-TW" sz="3600" dirty="0">
                <a:solidFill>
                  <a:schemeClr val="bg1"/>
                </a:solidFill>
                <a:latin typeface="Verdana" pitchFamily="34" charset="0"/>
              </a:rPr>
              <a:t>		 </a:t>
            </a:r>
            <a:r>
              <a:rPr lang="en-US" altLang="zh-TW" sz="3600" dirty="0" err="1">
                <a:latin typeface="High Tower Text" pitchFamily="18" charset="0"/>
              </a:rPr>
              <a:t>ls</a:t>
            </a:r>
            <a:r>
              <a:rPr lang="en-US" altLang="zh-TW" sz="3600" dirty="0">
                <a:latin typeface="High Tower Text" pitchFamily="18" charset="0"/>
              </a:rPr>
              <a:t> |tee </a:t>
            </a:r>
            <a:r>
              <a:rPr lang="en-US" altLang="zh-TW" sz="3600" dirty="0" err="1">
                <a:solidFill>
                  <a:schemeClr val="bg1"/>
                </a:solidFill>
                <a:latin typeface="High Tower Text" pitchFamily="18" charset="0"/>
              </a:rPr>
              <a:t>newfile</a:t>
            </a:r>
            <a:r>
              <a:rPr lang="en-US" altLang="zh-TW" sz="3600" dirty="0">
                <a:latin typeface="High Tower Text" pitchFamily="18" charset="0"/>
              </a:rPr>
              <a:t> |  </a:t>
            </a:r>
            <a:r>
              <a:rPr lang="en-US" altLang="zh-TW" sz="3600" dirty="0" err="1">
                <a:latin typeface="High Tower Text" pitchFamily="18" charset="0"/>
              </a:rPr>
              <a:t>wc</a:t>
            </a:r>
            <a:r>
              <a:rPr lang="en-US" altLang="zh-TW" sz="3600" dirty="0">
                <a:latin typeface="High Tower Text" pitchFamily="18" charset="0"/>
              </a:rPr>
              <a:t> </a:t>
            </a:r>
            <a:r>
              <a:rPr lang="en-US" altLang="zh-TW" sz="3600" dirty="0">
                <a:latin typeface="Arial Narrow" pitchFamily="34" charset="0"/>
              </a:rPr>
              <a:t>-</a:t>
            </a:r>
            <a:r>
              <a:rPr lang="en-US" altLang="zh-TW" sz="3600" dirty="0">
                <a:latin typeface="High Tower Text" pitchFamily="18" charset="0"/>
              </a:rPr>
              <a:t>l</a:t>
            </a:r>
          </a:p>
          <a:p>
            <a:pPr eaLnBrk="1" hangingPunct="1">
              <a:buFontTx/>
              <a:buNone/>
            </a:pPr>
            <a:endParaRPr lang="en-US" altLang="zh-TW" sz="3600" dirty="0">
              <a:latin typeface="High Tower Text" pitchFamily="18" charset="0"/>
            </a:endParaRPr>
          </a:p>
          <a:p>
            <a:pPr eaLnBrk="1" hangingPunct="1">
              <a:buFontTx/>
              <a:buNone/>
            </a:pPr>
            <a:r>
              <a:rPr lang="en-US" altLang="zh-TW" sz="3600" dirty="0">
                <a:latin typeface="High Tower Text" pitchFamily="18" charset="0"/>
              </a:rPr>
              <a:t> </a:t>
            </a:r>
            <a:endParaRPr lang="en-US" altLang="zh-TW" sz="3600" dirty="0">
              <a:latin typeface="Arial Narrow" pitchFamily="34" charset="0"/>
            </a:endParaRPr>
          </a:p>
          <a:p>
            <a:pPr eaLnBrk="1" hangingPunct="1">
              <a:buFontTx/>
              <a:buNone/>
            </a:pPr>
            <a:r>
              <a:rPr lang="en-US" altLang="zh-TW" dirty="0"/>
              <a:t>		</a:t>
            </a:r>
          </a:p>
        </p:txBody>
      </p:sp>
      <p:sp>
        <p:nvSpPr>
          <p:cNvPr id="55300" name="Rectangle 6"/>
          <p:cNvSpPr>
            <a:spLocks noChangeArrowheads="1"/>
          </p:cNvSpPr>
          <p:nvPr/>
        </p:nvSpPr>
        <p:spPr bwMode="auto">
          <a:xfrm>
            <a:off x="2667000" y="2828925"/>
            <a:ext cx="16256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3600" b="0" dirty="0" err="1">
                <a:solidFill>
                  <a:srgbClr val="000000"/>
                </a:solidFill>
                <a:latin typeface="High Tower Text" pitchFamily="18" charset="0"/>
              </a:rPr>
              <a:t>newfile</a:t>
            </a:r>
            <a:endParaRPr lang="en-US" altLang="zh-TW" b="0" dirty="0">
              <a:solidFill>
                <a:srgbClr val="000000"/>
              </a:solidFill>
            </a:endParaRPr>
          </a:p>
        </p:txBody>
      </p:sp>
      <p:sp>
        <p:nvSpPr>
          <p:cNvPr id="55302" name="Rectangle 10"/>
          <p:cNvSpPr>
            <a:spLocks noChangeArrowheads="1"/>
          </p:cNvSpPr>
          <p:nvPr/>
        </p:nvSpPr>
        <p:spPr bwMode="auto">
          <a:xfrm>
            <a:off x="0" y="838200"/>
            <a:ext cx="8915400" cy="21542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1"/>
            <a:r>
              <a:rPr lang="en-US" altLang="zh-TW" sz="2000" b="0" dirty="0">
                <a:solidFill>
                  <a:srgbClr val="000000"/>
                </a:solidFill>
                <a:latin typeface="Arial" charset="0"/>
              </a:rPr>
              <a:t> </a:t>
            </a:r>
          </a:p>
          <a:p>
            <a:pPr lvl="1">
              <a:buFont typeface="Arial" charset="0"/>
              <a:buChar char="•"/>
            </a:pPr>
            <a:r>
              <a:rPr lang="en-US" altLang="zh-TW" sz="3200" b="0" dirty="0">
                <a:solidFill>
                  <a:srgbClr val="000000"/>
                </a:solidFill>
                <a:latin typeface="Arial" charset="0"/>
              </a:rPr>
              <a:t>  The following command creates “</a:t>
            </a:r>
            <a:r>
              <a:rPr lang="en-US" altLang="zh-TW" sz="3200" b="0" dirty="0" err="1">
                <a:solidFill>
                  <a:srgbClr val="000000"/>
                </a:solidFill>
                <a:latin typeface="Arial" charset="0"/>
              </a:rPr>
              <a:t>newfile</a:t>
            </a:r>
            <a:r>
              <a:rPr lang="en-US" altLang="zh-TW" sz="3200" b="0" dirty="0">
                <a:solidFill>
                  <a:srgbClr val="000000"/>
                </a:solidFill>
                <a:latin typeface="Arial" charset="0"/>
              </a:rPr>
              <a:t>”, 	and places into it the same data that it 	passes to </a:t>
            </a:r>
            <a:r>
              <a:rPr lang="en-US" altLang="zh-TW" sz="3200" b="0" dirty="0" err="1">
                <a:solidFill>
                  <a:srgbClr val="000000"/>
                </a:solidFill>
                <a:latin typeface="Arial" charset="0"/>
              </a:rPr>
              <a:t>wc</a:t>
            </a:r>
            <a:r>
              <a:rPr lang="en-US" altLang="zh-TW" sz="3200" b="0" dirty="0">
                <a:solidFill>
                  <a:srgbClr val="000000"/>
                </a:solidFill>
                <a:latin typeface="Arial" charset="0"/>
              </a:rPr>
              <a:t>:</a:t>
            </a:r>
          </a:p>
          <a:p>
            <a:pPr lvl="1">
              <a:buFont typeface="Arial" charset="0"/>
              <a:buChar char="•"/>
            </a:pPr>
            <a:endParaRPr lang="en-US" altLang="zh-TW" sz="1600" b="0" dirty="0">
              <a:solidFill>
                <a:srgbClr val="000000"/>
              </a:solidFill>
              <a:latin typeface="Arial" charset="0"/>
            </a:endParaRPr>
          </a:p>
        </p:txBody>
      </p:sp>
      <p:cxnSp>
        <p:nvCxnSpPr>
          <p:cNvPr id="22" name="Straight Arrow Connector 21"/>
          <p:cNvCxnSpPr>
            <a:cxnSpLocks noChangeShapeType="1"/>
          </p:cNvCxnSpPr>
          <p:nvPr/>
        </p:nvCxnSpPr>
        <p:spPr bwMode="auto">
          <a:xfrm>
            <a:off x="2057400" y="3276600"/>
            <a:ext cx="2743200" cy="0"/>
          </a:xfrm>
          <a:prstGeom prst="straightConnector1">
            <a:avLst/>
          </a:prstGeom>
          <a:noFill/>
          <a:ln w="76200" algn="ctr">
            <a:solidFill>
              <a:srgbClr val="66FF66"/>
            </a:solidFill>
            <a:round/>
            <a:headEnd/>
            <a:tailEnd type="arrow" w="med" len="med"/>
          </a:ln>
        </p:spPr>
      </p:cxnSp>
      <p:sp>
        <p:nvSpPr>
          <p:cNvPr id="55304" name="Title 1"/>
          <p:cNvSpPr>
            <a:spLocks noGrp="1"/>
          </p:cNvSpPr>
          <p:nvPr>
            <p:ph type="title" idx="4294967295"/>
          </p:nvPr>
        </p:nvSpPr>
        <p:spPr>
          <a:xfrm>
            <a:off x="228600" y="0"/>
            <a:ext cx="8610600" cy="1143000"/>
          </a:xfrm>
          <a:solidFill>
            <a:schemeClr val="bg1"/>
          </a:solidFill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Copying piped data into a file (tee)</a:t>
            </a:r>
          </a:p>
        </p:txBody>
      </p:sp>
      <p:sp>
        <p:nvSpPr>
          <p:cNvPr id="55305" name="Rectangle 22"/>
          <p:cNvSpPr>
            <a:spLocks noChangeArrowheads="1"/>
          </p:cNvSpPr>
          <p:nvPr/>
        </p:nvSpPr>
        <p:spPr bwMode="auto">
          <a:xfrm>
            <a:off x="2971800" y="2819400"/>
            <a:ext cx="592138" cy="271463"/>
          </a:xfrm>
          <a:prstGeom prst="rect">
            <a:avLst/>
          </a:prstGeom>
          <a:solidFill>
            <a:schemeClr val="bg1"/>
          </a:solidFill>
          <a:ln w="9525" algn="ctr">
            <a:noFill/>
            <a:round/>
            <a:headEnd/>
            <a:tailEnd/>
          </a:ln>
        </p:spPr>
        <p:txBody>
          <a:bodyPr/>
          <a:lstStyle/>
          <a:p>
            <a:endParaRPr lang="zh-TW" altLang="zh-TW" b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278903" y="3218932"/>
            <a:ext cx="4138665" cy="2143125"/>
            <a:chOff x="2278903" y="3218932"/>
            <a:chExt cx="4138665" cy="2143125"/>
          </a:xfrm>
        </p:grpSpPr>
        <p:pic>
          <p:nvPicPr>
            <p:cNvPr id="1026" name="Picture 2" descr="Image result for pvc &quot;t junction&quot;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22828" flipH="1">
              <a:off x="2278903" y="3218932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AutoShape 5"/>
            <p:cNvSpPr>
              <a:spLocks noChangeArrowheads="1"/>
            </p:cNvSpPr>
            <p:nvPr/>
          </p:nvSpPr>
          <p:spPr bwMode="auto">
            <a:xfrm>
              <a:off x="4283968" y="3861048"/>
              <a:ext cx="2133600" cy="864096"/>
            </a:xfrm>
            <a:prstGeom prst="wedgeRoundRectCallout">
              <a:avLst>
                <a:gd name="adj1" fmla="val -10634"/>
                <a:gd name="adj2" fmla="val 50417"/>
                <a:gd name="adj3" fmla="val 16667"/>
              </a:avLst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/>
              <a:r>
                <a:rPr lang="en-US" altLang="zh-TW" sz="2400" dirty="0">
                  <a:solidFill>
                    <a:srgbClr val="000000">
                      <a:lumMod val="65000"/>
                      <a:lumOff val="35000"/>
                    </a:srgbClr>
                  </a:solidFill>
                </a:rPr>
                <a:t>Pipes can have T junctions.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6581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4.07407E-6 L -0.0007 0.41389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0363046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1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x</a:t>
                      </a:r>
                      <a:r>
                        <a:rPr kumimoji="1" lang="en-US" altLang="en-US" sz="2800" b="1" i="0" u="none" strike="noStrike" kern="1200" cap="none" spc="-5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ar</a:t>
                      </a:r>
                      <a:r>
                        <a:rPr kumimoji="1" lang="en-US" altLang="en-US" sz="2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gs</a:t>
                      </a:r>
                      <a:r>
                        <a:rPr kumimoji="1" lang="en-US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0" i="0" u="none" strike="noStrike" kern="1200" cap="none" spc="-3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(</a:t>
                      </a:r>
                      <a:r>
                        <a:rPr kumimoji="1" lang="en-US" altLang="en-US" sz="2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-</a:t>
                      </a:r>
                      <a:r>
                        <a:rPr kumimoji="1" lang="en-US" altLang="en-US" sz="2800" b="0" i="0" u="none" strike="noStrike" kern="1200" cap="none" spc="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f</a:t>
                      </a:r>
                      <a:r>
                        <a:rPr kumimoji="1" lang="en-US" altLang="en-US" sz="2800" b="0" i="0" u="none" strike="noStrike" kern="1200" cap="none" spc="-3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L</a:t>
                      </a:r>
                      <a:r>
                        <a:rPr kumimoji="1" lang="en-US" alt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)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8F75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4884101"/>
      </p:ext>
    </p:extLst>
  </p:cSld>
  <p:clrMapOvr>
    <a:masterClrMapping/>
  </p:clrMapOvr>
  <p:transition/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221889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1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x</a:t>
                      </a:r>
                      <a:r>
                        <a:rPr kumimoji="1" lang="en-US" altLang="en-US" sz="2800" b="1" i="0" u="none" strike="noStrike" kern="1200" cap="none" spc="-5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ar</a:t>
                      </a:r>
                      <a:r>
                        <a:rPr kumimoji="1" lang="en-US" altLang="en-US" sz="2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gs</a:t>
                      </a:r>
                      <a:r>
                        <a:rPr kumimoji="1" lang="en-US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0" i="0" u="none" strike="noStrike" kern="1200" cap="none" spc="-3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(</a:t>
                      </a:r>
                      <a:r>
                        <a:rPr kumimoji="1" lang="en-US" altLang="en-US" sz="2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-</a:t>
                      </a:r>
                      <a:r>
                        <a:rPr kumimoji="1" lang="en-US" altLang="en-US" sz="2800" b="0" i="0" u="none" strike="noStrike" kern="1200" cap="none" spc="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f</a:t>
                      </a:r>
                      <a:r>
                        <a:rPr kumimoji="1" lang="en-US" altLang="en-US" sz="2800" b="0" i="0" u="none" strike="noStrike" kern="1200" cap="none" spc="-3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L</a:t>
                      </a:r>
                      <a:r>
                        <a:rPr kumimoji="1" lang="en-US" alt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)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8F75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9982183"/>
      </p:ext>
    </p:extLst>
  </p:cSld>
  <p:clrMapOvr>
    <a:masterClrMapping/>
  </p:clrMapOvr>
  <p:transition/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1295400" y="2286000"/>
            <a:ext cx="1744663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endParaRPr lang="en-US" altLang="en-US" sz="2800" b="0" kern="0"/>
          </a:p>
          <a:p>
            <a:pPr eaLnBrk="1" hangingPunct="1"/>
            <a:endParaRPr lang="en-US" altLang="en-US" sz="2800" b="0" kern="0"/>
          </a:p>
          <a:p>
            <a:pPr eaLnBrk="1" hangingPunct="1"/>
            <a:endParaRPr lang="en-US" altLang="en-US" sz="2800" b="0" kern="0"/>
          </a:p>
          <a:p>
            <a:pPr eaLnBrk="1" hangingPunct="1"/>
            <a:endParaRPr lang="en-US" altLang="en-US" sz="2800" b="0" kern="0"/>
          </a:p>
          <a:p>
            <a:pPr eaLnBrk="1" hangingPunct="1"/>
            <a:endParaRPr lang="en-US" altLang="en-US" sz="2800" b="0" kern="0"/>
          </a:p>
          <a:p>
            <a:pPr eaLnBrk="1" hangingPunct="1"/>
            <a:endParaRPr lang="en-US" altLang="en-US" sz="2800" b="0" kern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0" y="-1"/>
            <a:ext cx="9144000" cy="1412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>
              <a:lnSpc>
                <a:spcPct val="85000"/>
              </a:lnSpc>
            </a:pPr>
            <a:r>
              <a:rPr lang="en-US" altLang="zh-TW" b="0" kern="0">
                <a:solidFill>
                  <a:srgbClr val="0033CC"/>
                </a:solidFill>
              </a:rPr>
              <a:t>A Different Kind of Redirection:  </a:t>
            </a:r>
            <a:r>
              <a:rPr lang="en-US" altLang="zh-TW" sz="6000" b="1" kern="0">
                <a:solidFill>
                  <a:srgbClr val="0033CC"/>
                </a:solidFill>
                <a:latin typeface="High Tower Text" panose="02040502050506030303" pitchFamily="18" charset="0"/>
              </a:rPr>
              <a:t>`</a:t>
            </a:r>
            <a:r>
              <a:rPr lang="en-US" altLang="zh-TW" b="0" kern="0">
                <a:solidFill>
                  <a:srgbClr val="0033CC"/>
                </a:solidFill>
              </a:rPr>
              <a:t>…</a:t>
            </a:r>
            <a:r>
              <a:rPr lang="en-US" altLang="zh-TW" sz="6000" b="1" kern="0">
                <a:solidFill>
                  <a:srgbClr val="0033CC"/>
                </a:solidFill>
                <a:latin typeface="High Tower Text" panose="02040502050506030303" pitchFamily="18" charset="0"/>
              </a:rPr>
              <a:t>`</a:t>
            </a:r>
            <a:endParaRPr lang="en-US" altLang="zh-TW" sz="4800" b="1" kern="0" dirty="0">
              <a:solidFill>
                <a:srgbClr val="0033CC"/>
              </a:solidFill>
              <a:latin typeface="High Tower Text" panose="02040502050506030303" pitchFamily="18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07504" y="1412776"/>
            <a:ext cx="8888288" cy="31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90000"/>
              </a:lnSpc>
              <a:spcBef>
                <a:spcPts val="600"/>
              </a:spcBef>
              <a:buFontTx/>
              <a:buNone/>
            </a:pPr>
            <a:r>
              <a:rPr lang="en-US" altLang="zh-TW" sz="3600" b="0" ker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text within the</a:t>
            </a:r>
            <a:r>
              <a:rPr lang="en-US" altLang="zh-TW" sz="4400" b="1" kern="0">
                <a:solidFill>
                  <a:srgbClr val="FF0000"/>
                </a:solidFill>
                <a:latin typeface="High Tower Text" pitchFamily="18" charset="0"/>
              </a:rPr>
              <a:t> `</a:t>
            </a:r>
            <a:r>
              <a:rPr lang="en-US" altLang="zh-TW" b="0" ker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en-US" altLang="zh-TW" sz="4400" b="1" kern="0">
                <a:solidFill>
                  <a:srgbClr val="FF0000"/>
                </a:solidFill>
                <a:latin typeface="High Tower Text" pitchFamily="18" charset="0"/>
              </a:rPr>
              <a:t>` </a:t>
            </a:r>
            <a:r>
              <a:rPr lang="en-US" altLang="zh-TW" sz="3600" b="0" ker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a UNIX command. The </a:t>
            </a:r>
            <a:r>
              <a:rPr lang="en-US" altLang="zh-TW" sz="4400" b="1" kern="0">
                <a:solidFill>
                  <a:srgbClr val="FF0000"/>
                </a:solidFill>
                <a:latin typeface="High Tower Text" pitchFamily="18" charset="0"/>
              </a:rPr>
              <a:t>`</a:t>
            </a:r>
            <a:r>
              <a:rPr lang="en-US" altLang="zh-TW" b="0" ker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en-US" altLang="zh-TW" sz="4400" b="1" kern="0">
                <a:solidFill>
                  <a:srgbClr val="FF0000"/>
                </a:solidFill>
                <a:latin typeface="High Tower Text" pitchFamily="18" charset="0"/>
              </a:rPr>
              <a:t>` </a:t>
            </a:r>
            <a:r>
              <a:rPr lang="en-US" altLang="zh-TW" sz="3600" b="0" ker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converts that command’s output into an argument to be used by another command:</a:t>
            </a:r>
            <a:r>
              <a:rPr lang="en-US" altLang="zh-TW" sz="4400" b="1" kern="0">
                <a:solidFill>
                  <a:schemeClr val="bg1"/>
                </a:solidFill>
                <a:latin typeface="High Tower Text" pitchFamily="18" charset="0"/>
              </a:rPr>
              <a:t>`</a:t>
            </a:r>
            <a:endParaRPr lang="en-US" altLang="zh-TW" b="0" kern="0" dirty="0">
              <a:solidFill>
                <a:schemeClr val="bg1"/>
              </a:solidFill>
              <a:latin typeface="Times New Roman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728192" y="3384376"/>
            <a:ext cx="5364088" cy="3501008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r>
              <a:rPr kumimoji="1" 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Lucida Console" pitchFamily="49" charset="0"/>
                <a:ea typeface="新細明體" charset="-120"/>
              </a:rPr>
              <a:t>% </a:t>
            </a:r>
            <a:r>
              <a:rPr lang="en-US" sz="2400" b="0" dirty="0" err="1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chemeClr val="bg1">
                  <a:lumMod val="95000"/>
                </a:scheme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/home/Me/PA2/rooms</a:t>
            </a:r>
          </a:p>
          <a:p>
            <a:pPr>
              <a:lnSpc>
                <a:spcPct val="93000"/>
              </a:lnSpc>
            </a:pPr>
            <a:r>
              <a:rPr lang="en-US" sz="2400" b="0" spc="-170" dirty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% echo </a:t>
            </a:r>
            <a:r>
              <a:rPr lang="en-US" sz="2400" b="0" spc="-170" dirty="0" err="1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spc="-170" dirty="0">
              <a:solidFill>
                <a:schemeClr val="bg1">
                  <a:lumMod val="95000"/>
                </a:scheme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 err="1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chemeClr val="bg1">
                  <a:lumMod val="95000"/>
                </a:scheme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% echo `</a:t>
            </a:r>
            <a:r>
              <a:rPr lang="en-US" altLang="zh-TW" sz="2400" b="0" dirty="0" err="1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dirty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/home/Me/PA2/rooms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% cd 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% echo `</a:t>
            </a:r>
            <a:r>
              <a:rPr lang="en-US" altLang="zh-TW" sz="2400" b="0" dirty="0" err="1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dirty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/home/Me/PA2/rooms/n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chemeClr val="bg1">
                    <a:lumMod val="95000"/>
                  </a:schemeClr>
                </a:solidFill>
                <a:latin typeface="Lucida Console" pitchFamily="49" charset="0"/>
                <a:ea typeface="新細明體" charset="-120"/>
              </a:rPr>
              <a:t>%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2780635" y="3429000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510605" y="4110834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067944" y="4775136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987824" y="5458476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066559" y="5805264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122343" y="6474615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Callout 14"/>
          <p:cNvSpPr/>
          <p:nvPr/>
        </p:nvSpPr>
        <p:spPr bwMode="auto">
          <a:xfrm>
            <a:off x="1115616" y="1821227"/>
            <a:ext cx="2527902" cy="1918307"/>
          </a:xfrm>
          <a:prstGeom prst="wedgeEllipseCallout">
            <a:avLst>
              <a:gd name="adj1" fmla="val 66055"/>
              <a:gd name="adj2" fmla="val -101115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The tick</a:t>
            </a:r>
            <a:r>
              <a:rPr kumimoji="1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 </a:t>
            </a:r>
            <a:br>
              <a:rPr kumimoji="1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</a:br>
            <a:r>
              <a:rPr kumimoji="1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symbol (`) is</a:t>
            </a:r>
            <a:br>
              <a:rPr kumimoji="1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</a:br>
            <a:r>
              <a:rPr kumimoji="1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located below</a:t>
            </a:r>
            <a:br>
              <a:rPr kumimoji="1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</a:br>
            <a:r>
              <a:rPr kumimoji="1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the esc key.</a:t>
            </a:r>
            <a:endParaRPr kumimoji="1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81453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 animBg="1"/>
      <p:bldP spid="15" grpId="0" animBg="1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025321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1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x</a:t>
                      </a:r>
                      <a:r>
                        <a:rPr kumimoji="1" lang="en-US" altLang="en-US" sz="2800" b="1" i="0" u="none" strike="noStrike" kern="1200" cap="none" spc="-5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ar</a:t>
                      </a:r>
                      <a:r>
                        <a:rPr kumimoji="1" lang="en-US" altLang="en-US" sz="2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gs</a:t>
                      </a:r>
                      <a:r>
                        <a:rPr kumimoji="1" lang="en-US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0" i="0" u="none" strike="noStrike" kern="1200" cap="none" spc="-3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(</a:t>
                      </a:r>
                      <a:r>
                        <a:rPr kumimoji="1" lang="en-US" altLang="en-US" sz="2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-</a:t>
                      </a:r>
                      <a:r>
                        <a:rPr kumimoji="1" lang="en-US" altLang="en-US" sz="2800" b="0" i="0" u="none" strike="noStrike" kern="1200" cap="none" spc="1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f</a:t>
                      </a:r>
                      <a:r>
                        <a:rPr kumimoji="1" lang="en-US" altLang="en-US" sz="2800" b="0" i="0" u="none" strike="noStrike" kern="1200" cap="none" spc="-300" normalizeH="0" baseline="0" noProof="0" dirty="0" err="1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L</a:t>
                      </a:r>
                      <a:r>
                        <a:rPr kumimoji="1" lang="en-US" alt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)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8F75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9936884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423392" y="1676400"/>
            <a:ext cx="6126480" cy="51816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3300"/>
                </a:solidFill>
                <a:latin typeface="Lucida Console" pitchFamily="49" charset="0"/>
                <a:ea typeface="新細明體" charset="-120"/>
              </a:rPr>
              <a:t>/home/Me/PA2/rooms</a:t>
            </a:r>
          </a:p>
          <a:p>
            <a:pPr>
              <a:lnSpc>
                <a:spcPct val="93000"/>
              </a:lnSpc>
            </a:pP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0066CC"/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rgbClr val="0066CC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0066CC"/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dirty="0">
              <a:solidFill>
                <a:srgbClr val="FF33CC"/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0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endParaRPr lang="en-US" altLang="zh-TW" sz="2400" b="0" dirty="0">
              <a:solidFill>
                <a:srgbClr val="FF0000"/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1219200" y="1676400"/>
            <a:ext cx="6400800" cy="1066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 err="1">
                <a:solidFill>
                  <a:srgbClr val="0033CC"/>
                </a:solidFill>
              </a:rPr>
              <a:t>basename</a:t>
            </a:r>
            <a:endParaRPr lang="en-US" altLang="zh-TW" sz="5400" b="1" dirty="0">
              <a:solidFill>
                <a:srgbClr val="0033CC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1828800" y="5473937"/>
            <a:ext cx="138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162091" y="5796628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864805" y="6481978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304800" y="908720"/>
            <a:ext cx="8534400" cy="31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lnSpc>
                <a:spcPct val="95000"/>
              </a:lnSpc>
              <a:buFontTx/>
              <a:buNone/>
            </a:pPr>
            <a:r>
              <a:rPr lang="en-US" altLang="zh-TW" sz="4400" kern="0" dirty="0" err="1">
                <a:solidFill>
                  <a:srgbClr val="FF0000"/>
                </a:solidFill>
                <a:latin typeface="High Tower Text" pitchFamily="18" charset="0"/>
              </a:rPr>
              <a:t>basename</a:t>
            </a:r>
            <a:r>
              <a:rPr lang="en-US" altLang="zh-TW" b="0" kern="0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prints the end part of the argument sent to it. If that argument is the directory path, then it prints the directory name.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175853" y="4776892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AutoShape 6"/>
          <p:cNvSpPr>
            <a:spLocks noChangeArrowheads="1"/>
          </p:cNvSpPr>
          <p:nvPr/>
        </p:nvSpPr>
        <p:spPr bwMode="auto">
          <a:xfrm>
            <a:off x="4724400" y="4648200"/>
            <a:ext cx="3886200" cy="1752600"/>
          </a:xfrm>
          <a:prstGeom prst="wedgeRoundRectCallout">
            <a:avLst>
              <a:gd name="adj1" fmla="val -66971"/>
              <a:gd name="adj2" fmla="val -4024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TW" sz="2400" b="0" spc="-20" dirty="0">
                <a:solidFill>
                  <a:srgbClr val="000000"/>
                </a:solidFill>
              </a:rPr>
              <a:t>We will learn </a:t>
            </a:r>
            <a:r>
              <a:rPr lang="en-US" altLang="zh-TW" sz="2400" spc="-20" dirty="0">
                <a:solidFill>
                  <a:srgbClr val="FF33CC"/>
                </a:solidFill>
              </a:rPr>
              <a:t>this syntax </a:t>
            </a:r>
            <a:r>
              <a:rPr lang="en-US" altLang="zh-TW" sz="2400" b="0" spc="-20" dirty="0">
                <a:solidFill>
                  <a:srgbClr val="000000"/>
                </a:solidFill>
              </a:rPr>
              <a:t>later today. What it does is</a:t>
            </a:r>
            <a:r>
              <a:rPr lang="en-US" altLang="zh-TW" sz="2400" b="0" dirty="0">
                <a:solidFill>
                  <a:srgbClr val="000000"/>
                </a:solidFill>
              </a:rPr>
              <a:t> </a:t>
            </a:r>
            <a:r>
              <a:rPr lang="en-US" altLang="zh-TW" sz="2400" b="0" spc="-50" dirty="0">
                <a:solidFill>
                  <a:srgbClr val="000000"/>
                </a:solidFill>
              </a:rPr>
              <a:t>turn </a:t>
            </a:r>
            <a:r>
              <a:rPr lang="en-US" altLang="zh-TW" sz="2400" b="0" spc="-50" dirty="0"/>
              <a:t>the</a:t>
            </a:r>
            <a:r>
              <a:rPr lang="en-US" altLang="zh-TW" sz="2400" spc="-50" dirty="0">
                <a:solidFill>
                  <a:srgbClr val="FF3300"/>
                </a:solidFill>
              </a:rPr>
              <a:t> </a:t>
            </a:r>
            <a:r>
              <a:rPr lang="en-US" altLang="zh-TW" sz="2400" spc="-50" dirty="0" err="1">
                <a:solidFill>
                  <a:srgbClr val="FF3300"/>
                </a:solidFill>
              </a:rPr>
              <a:t>pwd</a:t>
            </a:r>
            <a:r>
              <a:rPr lang="en-US" altLang="zh-TW" sz="2400" spc="-50" dirty="0">
                <a:solidFill>
                  <a:srgbClr val="FF3300"/>
                </a:solidFill>
              </a:rPr>
              <a:t> result </a:t>
            </a:r>
            <a:r>
              <a:rPr lang="en-US" altLang="zh-TW" sz="2400" b="0" spc="-50" dirty="0"/>
              <a:t>into an</a:t>
            </a:r>
            <a:r>
              <a:rPr lang="en-US" altLang="zh-TW" sz="2400" spc="-50" dirty="0">
                <a:solidFill>
                  <a:srgbClr val="FF33CC"/>
                </a:solidFill>
              </a:rPr>
              <a:t> </a:t>
            </a:r>
            <a:r>
              <a:rPr lang="en-US" altLang="zh-TW" sz="2400" spc="-20" dirty="0">
                <a:solidFill>
                  <a:srgbClr val="0066CC"/>
                </a:solidFill>
              </a:rPr>
              <a:t>argument</a:t>
            </a:r>
            <a:r>
              <a:rPr lang="en-US" altLang="zh-TW" sz="2400" b="0" spc="-20" dirty="0"/>
              <a:t> to </a:t>
            </a:r>
            <a:r>
              <a:rPr lang="en-US" altLang="zh-TW" sz="2400" b="0" spc="-20" dirty="0" err="1"/>
              <a:t>basename</a:t>
            </a:r>
            <a:r>
              <a:rPr lang="en-US" altLang="zh-TW" sz="2400" b="0" spc="-20" dirty="0"/>
              <a:t>.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4876800" y="5181600"/>
            <a:ext cx="3581400" cy="1066800"/>
            <a:chOff x="5181600" y="5181600"/>
            <a:chExt cx="3581400" cy="1066800"/>
          </a:xfrm>
        </p:grpSpPr>
        <p:sp>
          <p:nvSpPr>
            <p:cNvPr id="3" name="Rectangle 2"/>
            <p:cNvSpPr/>
            <p:nvPr/>
          </p:nvSpPr>
          <p:spPr bwMode="auto">
            <a:xfrm>
              <a:off x="5181600" y="5562600"/>
              <a:ext cx="3581400" cy="685800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rgbClr val="BBE0E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6705600" y="5181600"/>
              <a:ext cx="2057400" cy="685800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rgbClr val="BBE0E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endParaRPr>
            </a:p>
          </p:txBody>
        </p:sp>
      </p:grpSp>
      <p:cxnSp>
        <p:nvCxnSpPr>
          <p:cNvPr id="4" name="Straight Arrow Connector 3"/>
          <p:cNvCxnSpPr/>
          <p:nvPr/>
        </p:nvCxnSpPr>
        <p:spPr bwMode="auto">
          <a:xfrm flipH="1" flipV="1">
            <a:off x="4419600" y="3352800"/>
            <a:ext cx="2362200" cy="2209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33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9" name="Straight Arrow Connector 18"/>
          <p:cNvCxnSpPr/>
          <p:nvPr/>
        </p:nvCxnSpPr>
        <p:spPr bwMode="auto">
          <a:xfrm flipH="1" flipV="1">
            <a:off x="3962400" y="3733800"/>
            <a:ext cx="1447800" cy="2209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66CC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8" name="Rectangle 17"/>
          <p:cNvSpPr/>
          <p:nvPr/>
        </p:nvSpPr>
        <p:spPr bwMode="auto">
          <a:xfrm>
            <a:off x="1418863" y="2701724"/>
            <a:ext cx="710208" cy="362287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2654848" y="5480178"/>
            <a:ext cx="138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828800" y="5791200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790051" y="6407527"/>
            <a:ext cx="1333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3122815" y="6481978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53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1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201"/>
                            </p:stCondLst>
                            <p:childTnLst>
                              <p:par>
                                <p:cTn id="6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DDDDD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00"/>
                            </p:stCondLst>
                            <p:childTnLst>
                              <p:par>
                                <p:cTn id="8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50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01"/>
                            </p:stCondLst>
                            <p:childTnLst>
                              <p:par>
                                <p:cTn id="9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415906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1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x</a:t>
                      </a:r>
                      <a:r>
                        <a:rPr kumimoji="1" lang="en-US" altLang="en-US" sz="2800" b="1" i="0" u="none" strike="noStrike" kern="1200" cap="none" spc="-50" normalizeH="0" baseline="0" noProof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ar</a:t>
                      </a:r>
                      <a:r>
                        <a:rPr kumimoji="1" lang="en-US" altLang="en-US" sz="28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gs</a:t>
                      </a:r>
                      <a:r>
                        <a:rPr kumimoji="1" lang="en-US" alt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0" i="0" u="none" strike="noStrike" kern="1200" cap="none" spc="-300" normalizeH="0" baseline="0" noProof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(</a:t>
                      </a:r>
                      <a:r>
                        <a:rPr kumimoji="1" lang="en-US" altLang="en-US" sz="2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-</a:t>
                      </a:r>
                      <a:r>
                        <a:rPr kumimoji="1" lang="en-US" altLang="en-US" sz="2800" b="0" i="0" u="none" strike="noStrike" kern="1200" cap="none" spc="100" normalizeH="0" baseline="0" noProof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f</a:t>
                      </a:r>
                      <a:r>
                        <a:rPr kumimoji="1" lang="en-US" altLang="en-US" sz="2800" b="0" i="0" u="none" strike="noStrike" kern="1200" cap="none" spc="-300" normalizeH="0" baseline="0" noProof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L</a:t>
                      </a:r>
                      <a:r>
                        <a:rPr kumimoji="1" lang="en-US" alt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)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0895928"/>
      </p:ext>
    </p:extLst>
  </p:cSld>
  <p:clrMapOvr>
    <a:masterClrMapping/>
  </p:clrMapOvr>
  <p:transition/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Piping arguments (</a:t>
            </a:r>
            <a:r>
              <a:rPr lang="en-US" altLang="zh-TW" dirty="0" err="1">
                <a:solidFill>
                  <a:srgbClr val="0033CC"/>
                </a:solidFill>
              </a:rPr>
              <a:t>xargs</a:t>
            </a:r>
            <a:r>
              <a:rPr lang="en-US" altLang="zh-TW" dirty="0">
                <a:solidFill>
                  <a:srgbClr val="0033CC"/>
                </a:solidFill>
              </a:rPr>
              <a:t>)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304800" y="1141586"/>
            <a:ext cx="8382000" cy="4754563"/>
          </a:xfrm>
        </p:spPr>
        <p:txBody>
          <a:bodyPr/>
          <a:lstStyle/>
          <a:p>
            <a:pPr eaLnBrk="1" hangingPunct="1"/>
            <a:r>
              <a:rPr lang="en-US" altLang="zh-TW" dirty="0"/>
              <a:t>You can locate a file with “find”, and you can search a file for a word with “</a:t>
            </a:r>
            <a:r>
              <a:rPr lang="en-US" altLang="zh-TW" dirty="0" err="1"/>
              <a:t>fgrep</a:t>
            </a:r>
            <a:r>
              <a:rPr lang="en-US" altLang="zh-TW" dirty="0"/>
              <a:t>”, but how do you search a set of files for a word?</a:t>
            </a:r>
          </a:p>
        </p:txBody>
      </p:sp>
    </p:spTree>
    <p:extLst>
      <p:ext uri="{BB962C8B-B14F-4D97-AF65-F5344CB8AC3E}">
        <p14:creationId xmlns:p14="http://schemas.microsoft.com/office/powerpoint/2010/main" val="3172988680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Piping arguments (xargs)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304800" y="1141586"/>
            <a:ext cx="8382000" cy="4754563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595959"/>
                </a:solidFill>
              </a:rPr>
              <a:t>You can locate a file with “find”, and you can search a file for a word with “</a:t>
            </a:r>
            <a:r>
              <a:rPr lang="en-US" altLang="zh-TW" dirty="0" err="1">
                <a:solidFill>
                  <a:srgbClr val="595959"/>
                </a:solidFill>
              </a:rPr>
              <a:t>fgrep</a:t>
            </a:r>
            <a:r>
              <a:rPr lang="en-US" altLang="zh-TW" dirty="0">
                <a:solidFill>
                  <a:srgbClr val="595959"/>
                </a:solidFill>
              </a:rPr>
              <a:t>”, but how do you search a set of files for a word?</a:t>
            </a:r>
          </a:p>
          <a:p>
            <a:pPr eaLnBrk="1" hangingPunct="1"/>
            <a:r>
              <a:rPr lang="en-US" altLang="zh-TW" dirty="0"/>
              <a:t>Well, if the files are all in the same directory, you just use wildcards with </a:t>
            </a:r>
            <a:r>
              <a:rPr lang="en-US" altLang="zh-TW" dirty="0" err="1"/>
              <a:t>fgrep</a:t>
            </a:r>
            <a:r>
              <a:rPr lang="en-US" altLang="zh-TW" dirty="0"/>
              <a:t>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	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main *.c</a:t>
            </a:r>
          </a:p>
        </p:txBody>
      </p:sp>
    </p:spTree>
    <p:extLst>
      <p:ext uri="{BB962C8B-B14F-4D97-AF65-F5344CB8AC3E}">
        <p14:creationId xmlns:p14="http://schemas.microsoft.com/office/powerpoint/2010/main" val="1191419073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Piping arguments (xargs)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304800" y="1141586"/>
            <a:ext cx="8382000" cy="4754563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595959"/>
                </a:solidFill>
              </a:rPr>
              <a:t>You can locate a file with “find”, and you can search a file for a word with “</a:t>
            </a:r>
            <a:r>
              <a:rPr lang="en-US" altLang="zh-TW" dirty="0" err="1">
                <a:solidFill>
                  <a:srgbClr val="595959"/>
                </a:solidFill>
              </a:rPr>
              <a:t>fgrep</a:t>
            </a:r>
            <a:r>
              <a:rPr lang="en-US" altLang="zh-TW" dirty="0">
                <a:solidFill>
                  <a:srgbClr val="595959"/>
                </a:solidFill>
              </a:rPr>
              <a:t>”, but how do you search a set of files for a word?</a:t>
            </a:r>
          </a:p>
          <a:p>
            <a:pPr eaLnBrk="1" hangingPunct="1"/>
            <a:r>
              <a:rPr lang="en-US" altLang="zh-TW" dirty="0"/>
              <a:t>But if the files are in subdirectories, try to pipe find’s output into </a:t>
            </a:r>
            <a:r>
              <a:rPr lang="en-US" altLang="zh-TW" dirty="0" err="1"/>
              <a:t>fgrep</a:t>
            </a:r>
            <a:r>
              <a:rPr lang="en-US" altLang="zh-TW" dirty="0"/>
              <a:t>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	</a:t>
            </a:r>
            <a:r>
              <a:rPr lang="en-US" altLang="zh-TW" dirty="0">
                <a:latin typeface="High Tower Text" panose="02040502050506030303" pitchFamily="18" charset="0"/>
              </a:rPr>
              <a:t>find . </a:t>
            </a:r>
            <a:r>
              <a:rPr lang="en-US" altLang="zh-TW" dirty="0">
                <a:latin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anose="02040502050506030303" pitchFamily="18" charset="0"/>
              </a:rPr>
              <a:t>name </a:t>
            </a:r>
            <a:r>
              <a:rPr lang="en-US" altLang="zh-TW" b="1" dirty="0">
                <a:latin typeface="High Tower Text" panose="02040502050506030303" pitchFamily="18" charset="0"/>
              </a:rPr>
              <a:t>"</a:t>
            </a:r>
            <a:r>
              <a:rPr lang="en-US" altLang="zh-TW" dirty="0">
                <a:latin typeface="High Tower Text" panose="02040502050506030303" pitchFamily="18" charset="0"/>
              </a:rPr>
              <a:t>*.c</a:t>
            </a:r>
            <a:r>
              <a:rPr lang="en-US" altLang="zh-TW" b="1" dirty="0">
                <a:latin typeface="High Tower Text" panose="02040502050506030303" pitchFamily="18" charset="0"/>
              </a:rPr>
              <a:t>"</a:t>
            </a:r>
            <a:r>
              <a:rPr lang="en-US" altLang="zh-TW" dirty="0">
                <a:latin typeface="High Tower Text" panose="02040502050506030303" pitchFamily="18" charset="0"/>
              </a:rPr>
              <a:t> |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main</a:t>
            </a:r>
            <a:r>
              <a:rPr lang="en-US" altLang="zh-TW" dirty="0"/>
              <a:t> </a:t>
            </a:r>
          </a:p>
          <a:p>
            <a:pPr lvl="3" eaLnBrk="1" hangingPunct="1"/>
            <a:r>
              <a:rPr lang="en-US" altLang="zh-TW" dirty="0">
                <a:solidFill>
                  <a:srgbClr val="FF0000"/>
                </a:solidFill>
              </a:rPr>
              <a:t>What’s wrong here?  </a:t>
            </a:r>
          </a:p>
        </p:txBody>
      </p:sp>
    </p:spTree>
    <p:extLst>
      <p:ext uri="{BB962C8B-B14F-4D97-AF65-F5344CB8AC3E}">
        <p14:creationId xmlns:p14="http://schemas.microsoft.com/office/powerpoint/2010/main" val="281192696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Piping arguments (xargs)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>
          <a:xfrm>
            <a:off x="304800" y="1141586"/>
            <a:ext cx="8382000" cy="4754563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595959"/>
                </a:solidFill>
              </a:rPr>
              <a:t>You can locate a file with “find”, and you can search a file for a word with “</a:t>
            </a:r>
            <a:r>
              <a:rPr lang="en-US" altLang="zh-TW" dirty="0" err="1">
                <a:solidFill>
                  <a:srgbClr val="595959"/>
                </a:solidFill>
              </a:rPr>
              <a:t>fgrep</a:t>
            </a:r>
            <a:r>
              <a:rPr lang="en-US" altLang="zh-TW" dirty="0">
                <a:solidFill>
                  <a:srgbClr val="595959"/>
                </a:solidFill>
              </a:rPr>
              <a:t>”, but how do you search a set of files for a word?</a:t>
            </a:r>
          </a:p>
          <a:p>
            <a:pPr eaLnBrk="1" hangingPunct="1"/>
            <a:r>
              <a:rPr lang="en-US" altLang="zh-TW" dirty="0"/>
              <a:t>But if the files are in subdirectories, try to pipe find’s output into </a:t>
            </a:r>
            <a:r>
              <a:rPr lang="en-US" altLang="zh-TW" dirty="0" err="1"/>
              <a:t>fgrep</a:t>
            </a:r>
            <a:r>
              <a:rPr lang="en-US" altLang="zh-TW" dirty="0"/>
              <a:t>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	</a:t>
            </a:r>
            <a:r>
              <a:rPr lang="en-US" altLang="zh-TW" dirty="0">
                <a:latin typeface="High Tower Text" panose="02040502050506030303" pitchFamily="18" charset="0"/>
              </a:rPr>
              <a:t>find . </a:t>
            </a:r>
            <a:r>
              <a:rPr lang="en-US" altLang="zh-TW" dirty="0">
                <a:latin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anose="02040502050506030303" pitchFamily="18" charset="0"/>
              </a:rPr>
              <a:t>name </a:t>
            </a:r>
            <a:r>
              <a:rPr lang="en-US" altLang="zh-TW" b="1" dirty="0">
                <a:latin typeface="High Tower Text" panose="02040502050506030303" pitchFamily="18" charset="0"/>
              </a:rPr>
              <a:t>"</a:t>
            </a:r>
            <a:r>
              <a:rPr lang="en-US" altLang="zh-TW" dirty="0">
                <a:latin typeface="High Tower Text" panose="02040502050506030303" pitchFamily="18" charset="0"/>
              </a:rPr>
              <a:t>*.c</a:t>
            </a:r>
            <a:r>
              <a:rPr lang="en-US" altLang="zh-TW" b="1" dirty="0">
                <a:latin typeface="High Tower Text" panose="02040502050506030303" pitchFamily="18" charset="0"/>
              </a:rPr>
              <a:t>"</a:t>
            </a:r>
            <a:r>
              <a:rPr lang="en-US" altLang="zh-TW" dirty="0">
                <a:latin typeface="High Tower Text" panose="02040502050506030303" pitchFamily="18" charset="0"/>
              </a:rPr>
              <a:t> |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main</a:t>
            </a:r>
            <a:r>
              <a:rPr lang="en-US" altLang="zh-TW" dirty="0"/>
              <a:t>   </a:t>
            </a:r>
          </a:p>
          <a:p>
            <a:pPr lvl="3" eaLnBrk="1" hangingPunct="1"/>
            <a:r>
              <a:rPr lang="en-US" altLang="zh-TW" dirty="0"/>
              <a:t>What’s wrong here?  </a:t>
            </a:r>
            <a:r>
              <a:rPr lang="en-US" altLang="zh-TW" dirty="0">
                <a:solidFill>
                  <a:srgbClr val="FF0000"/>
                </a:solidFill>
              </a:rPr>
              <a:t>The file </a:t>
            </a:r>
            <a:r>
              <a:rPr lang="en-US" altLang="zh-TW" i="1" u="sng" dirty="0">
                <a:solidFill>
                  <a:srgbClr val="FF0000"/>
                </a:solidFill>
              </a:rPr>
              <a:t>names</a:t>
            </a:r>
            <a:r>
              <a:rPr lang="en-US" altLang="zh-TW" dirty="0">
                <a:solidFill>
                  <a:srgbClr val="FF0000"/>
                </a:solidFill>
              </a:rPr>
              <a:t> have been passed</a:t>
            </a:r>
          </a:p>
        </p:txBody>
      </p:sp>
    </p:spTree>
    <p:extLst>
      <p:ext uri="{BB962C8B-B14F-4D97-AF65-F5344CB8AC3E}">
        <p14:creationId xmlns:p14="http://schemas.microsoft.com/office/powerpoint/2010/main" val="2328084528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Piping arguments (xargs)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304800" y="1141586"/>
            <a:ext cx="8382000" cy="4754563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595959"/>
                </a:solidFill>
              </a:rPr>
              <a:t>You can locate a file with “find”, and you can search a file for a word with “</a:t>
            </a:r>
            <a:r>
              <a:rPr lang="en-US" altLang="zh-TW" dirty="0" err="1">
                <a:solidFill>
                  <a:srgbClr val="595959"/>
                </a:solidFill>
              </a:rPr>
              <a:t>fgrep</a:t>
            </a:r>
            <a:r>
              <a:rPr lang="en-US" altLang="zh-TW" dirty="0">
                <a:solidFill>
                  <a:srgbClr val="595959"/>
                </a:solidFill>
              </a:rPr>
              <a:t>”, but how do you search a set of files for a word?</a:t>
            </a:r>
          </a:p>
          <a:p>
            <a:pPr eaLnBrk="1" hangingPunct="1"/>
            <a:r>
              <a:rPr lang="en-US" altLang="zh-TW" dirty="0"/>
              <a:t>But if the files are in subdirectories, try to pipe find’s output into </a:t>
            </a:r>
            <a:r>
              <a:rPr lang="en-US" altLang="zh-TW" dirty="0" err="1"/>
              <a:t>fgrep</a:t>
            </a:r>
            <a:r>
              <a:rPr lang="en-US" altLang="zh-TW" dirty="0"/>
              <a:t>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	</a:t>
            </a:r>
            <a:r>
              <a:rPr lang="en-US" altLang="zh-TW" dirty="0">
                <a:latin typeface="High Tower Text" panose="02040502050506030303" pitchFamily="18" charset="0"/>
              </a:rPr>
              <a:t>find . </a:t>
            </a:r>
            <a:r>
              <a:rPr lang="en-US" altLang="zh-TW" dirty="0">
                <a:latin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anose="02040502050506030303" pitchFamily="18" charset="0"/>
              </a:rPr>
              <a:t>name </a:t>
            </a:r>
            <a:r>
              <a:rPr lang="en-US" altLang="zh-TW" b="1" dirty="0">
                <a:latin typeface="High Tower Text" panose="02040502050506030303" pitchFamily="18" charset="0"/>
              </a:rPr>
              <a:t>"</a:t>
            </a:r>
            <a:r>
              <a:rPr lang="en-US" altLang="zh-TW" dirty="0">
                <a:latin typeface="High Tower Text" panose="02040502050506030303" pitchFamily="18" charset="0"/>
              </a:rPr>
              <a:t>*.c</a:t>
            </a:r>
            <a:r>
              <a:rPr lang="en-US" altLang="zh-TW" b="1" dirty="0">
                <a:latin typeface="High Tower Text" panose="02040502050506030303" pitchFamily="18" charset="0"/>
              </a:rPr>
              <a:t>"</a:t>
            </a:r>
            <a:r>
              <a:rPr lang="en-US" altLang="zh-TW" dirty="0">
                <a:latin typeface="High Tower Text" panose="02040502050506030303" pitchFamily="18" charset="0"/>
              </a:rPr>
              <a:t> |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main</a:t>
            </a:r>
            <a:endParaRPr lang="en-US" altLang="zh-TW" dirty="0"/>
          </a:p>
          <a:p>
            <a:pPr lvl="3" eaLnBrk="1" hangingPunct="1"/>
            <a:r>
              <a:rPr lang="en-US" altLang="zh-TW" dirty="0"/>
              <a:t>What’s wrong here?  The file </a:t>
            </a:r>
            <a:r>
              <a:rPr lang="en-US" altLang="zh-TW" i="1" u="sng" dirty="0"/>
              <a:t>names</a:t>
            </a:r>
            <a:r>
              <a:rPr lang="en-US" altLang="zh-TW" dirty="0"/>
              <a:t> have been passed</a:t>
            </a:r>
          </a:p>
          <a:p>
            <a:pPr eaLnBrk="1" hangingPunct="1"/>
            <a:r>
              <a:rPr lang="en-US" altLang="zh-TW" dirty="0"/>
              <a:t>To let a command interpret its piped input  as an argument, use </a:t>
            </a:r>
            <a:r>
              <a:rPr lang="en-US" altLang="zh-TW" dirty="0" err="1"/>
              <a:t>xargs</a:t>
            </a:r>
            <a:r>
              <a:rPr lang="en-US" altLang="zh-TW" dirty="0"/>
              <a:t>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	 </a:t>
            </a:r>
            <a:r>
              <a:rPr lang="en-US" altLang="zh-TW" dirty="0">
                <a:latin typeface="High Tower Text" panose="02040502050506030303" pitchFamily="18" charset="0"/>
              </a:rPr>
              <a:t>find . </a:t>
            </a:r>
            <a:r>
              <a:rPr lang="en-US" altLang="zh-TW" dirty="0">
                <a:latin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anose="02040502050506030303" pitchFamily="18" charset="0"/>
              </a:rPr>
              <a:t>name </a:t>
            </a:r>
            <a:r>
              <a:rPr lang="en-US" altLang="zh-TW" b="1" dirty="0">
                <a:latin typeface="High Tower Text" panose="02040502050506030303" pitchFamily="18" charset="0"/>
              </a:rPr>
              <a:t>"</a:t>
            </a:r>
            <a:r>
              <a:rPr lang="en-US" altLang="zh-TW" dirty="0">
                <a:latin typeface="High Tower Text" panose="02040502050506030303" pitchFamily="18" charset="0"/>
              </a:rPr>
              <a:t>*.c</a:t>
            </a:r>
            <a:r>
              <a:rPr lang="en-US" altLang="zh-TW" b="1" dirty="0">
                <a:latin typeface="High Tower Text" panose="02040502050506030303" pitchFamily="18" charset="0"/>
              </a:rPr>
              <a:t>"</a:t>
            </a:r>
            <a:r>
              <a:rPr lang="en-US" altLang="zh-TW" dirty="0">
                <a:latin typeface="High Tower Text" panose="02040502050506030303" pitchFamily="18" charset="0"/>
              </a:rPr>
              <a:t> | </a:t>
            </a:r>
            <a:r>
              <a:rPr lang="en-US" altLang="zh-TW" dirty="0" err="1">
                <a:latin typeface="High Tower Text" panose="02040502050506030303" pitchFamily="18" charset="0"/>
              </a:rPr>
              <a:t>xargs</a:t>
            </a:r>
            <a:r>
              <a:rPr lang="en-US" altLang="zh-TW" dirty="0">
                <a:latin typeface="High Tower Text" panose="02040502050506030303" pitchFamily="18" charset="0"/>
              </a:rPr>
              <a:t>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main</a:t>
            </a:r>
            <a:r>
              <a:rPr lang="en-US" altLang="zh-TW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9662036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Huh?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>
          <a:xfrm>
            <a:off x="304800" y="1370186"/>
            <a:ext cx="8610600" cy="4525963"/>
          </a:xfrm>
        </p:spPr>
        <p:txBody>
          <a:bodyPr/>
          <a:lstStyle/>
          <a:p>
            <a:pPr eaLnBrk="1" hangingPunct="1"/>
            <a:r>
              <a:rPr lang="en-US" altLang="zh-TW" dirty="0"/>
              <a:t>Here’s an example. Maybe we’re looking for a unique file, somewhere in a subdirectory: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% </a:t>
            </a:r>
            <a:r>
              <a:rPr lang="en-US" altLang="zh-TW" dirty="0">
                <a:latin typeface="High Tower Text" panose="02040502050506030303" pitchFamily="18" charset="0"/>
              </a:rPr>
              <a:t>find . </a:t>
            </a:r>
            <a:r>
              <a:rPr lang="en-US" altLang="zh-TW" dirty="0">
                <a:latin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anose="02040502050506030303" pitchFamily="18" charset="0"/>
              </a:rPr>
              <a:t>name </a:t>
            </a:r>
            <a:r>
              <a:rPr lang="en-US" altLang="zh-TW" dirty="0" err="1">
                <a:latin typeface="High Tower Text" panose="02040502050506030303" pitchFamily="18" charset="0"/>
              </a:rPr>
              <a:t>myfile</a:t>
            </a:r>
            <a:endParaRPr lang="en-US" altLang="zh-TW" dirty="0">
              <a:latin typeface="High Tower Text" panose="02040502050506030303" pitchFamily="18" charset="0"/>
            </a:endParaRP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dirty="0">
                <a:latin typeface="High Tower Text" panose="02040502050506030303" pitchFamily="18" charset="0"/>
              </a:rPr>
              <a:t>./subdir</a:t>
            </a:r>
            <a:r>
              <a:rPr lang="en-US" altLang="zh-TW" dirty="0">
                <a:latin typeface="Times New Roman" panose="02020603050405020304" pitchFamily="18" charset="0"/>
              </a:rPr>
              <a:t>1</a:t>
            </a:r>
            <a:r>
              <a:rPr lang="en-US" altLang="zh-TW" dirty="0">
                <a:latin typeface="High Tower Text" panose="02040502050506030303" pitchFamily="18" charset="0"/>
              </a:rPr>
              <a:t>/</a:t>
            </a:r>
            <a:r>
              <a:rPr lang="en-US" altLang="zh-TW" dirty="0" err="1">
                <a:latin typeface="High Tower Text" panose="02040502050506030303" pitchFamily="18" charset="0"/>
              </a:rPr>
              <a:t>myfile</a:t>
            </a:r>
            <a:r>
              <a:rPr lang="en-US" altLang="zh-TW" dirty="0"/>
              <a:t>    </a:t>
            </a:r>
          </a:p>
          <a:p>
            <a:pPr eaLnBrk="1" hangingPunct="1"/>
            <a:r>
              <a:rPr lang="en-US" altLang="zh-TW" dirty="0"/>
              <a:t>If we pipe this into </a:t>
            </a:r>
            <a:r>
              <a:rPr lang="en-US" altLang="zh-TW" dirty="0" err="1"/>
              <a:t>fgrep</a:t>
            </a:r>
            <a:r>
              <a:rPr lang="en-US" altLang="zh-TW" dirty="0"/>
              <a:t> then we get: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dirty="0">
                <a:latin typeface="High Tower Text" panose="02040502050506030303" pitchFamily="18" charset="0"/>
              </a:rPr>
              <a:t>find . </a:t>
            </a:r>
            <a:r>
              <a:rPr lang="en-US" altLang="zh-TW" dirty="0">
                <a:latin typeface="Times New Roman" panose="02020603050405020304" pitchFamily="18" charset="0"/>
              </a:rPr>
              <a:t>-</a:t>
            </a:r>
            <a:r>
              <a:rPr lang="en-US" altLang="zh-TW" dirty="0">
                <a:latin typeface="High Tower Text" panose="02040502050506030303" pitchFamily="18" charset="0"/>
              </a:rPr>
              <a:t>name </a:t>
            </a:r>
            <a:r>
              <a:rPr lang="en-US" altLang="zh-TW" dirty="0" err="1">
                <a:latin typeface="High Tower Text" panose="02040502050506030303" pitchFamily="18" charset="0"/>
              </a:rPr>
              <a:t>myfile</a:t>
            </a:r>
            <a:r>
              <a:rPr lang="en-US" altLang="zh-TW" dirty="0">
                <a:latin typeface="High Tower Text" panose="02040502050506030303" pitchFamily="18" charset="0"/>
              </a:rPr>
              <a:t> |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word</a:t>
            </a:r>
            <a:r>
              <a:rPr lang="en-US" altLang="zh-TW" dirty="0"/>
              <a:t> 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	- </a:t>
            </a:r>
            <a:r>
              <a:rPr lang="en-US" altLang="zh-TW" sz="2400" dirty="0"/>
              <a:t>This gives no output, because “word” is not in the 		   string “./subdir1/</a:t>
            </a:r>
            <a:r>
              <a:rPr lang="en-US" altLang="zh-TW" sz="2400" dirty="0" err="1"/>
              <a:t>myfile</a:t>
            </a:r>
            <a:r>
              <a:rPr lang="en-US" altLang="zh-TW" sz="2400" dirty="0"/>
              <a:t>”.  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71959333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Huh?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304800" y="1370186"/>
            <a:ext cx="8610600" cy="4525963"/>
          </a:xfrm>
        </p:spPr>
        <p:txBody>
          <a:bodyPr/>
          <a:lstStyle/>
          <a:p>
            <a:pPr eaLnBrk="1" hangingPunct="1"/>
            <a:r>
              <a:rPr lang="en-US" altLang="zh-TW" dirty="0"/>
              <a:t>No, to search for “word” you need to do something that amounts to: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word ./subdir</a:t>
            </a:r>
            <a:r>
              <a:rPr lang="en-US" altLang="zh-TW" dirty="0">
                <a:latin typeface="Times New Roman" panose="02020603050405020304" pitchFamily="18" charset="0"/>
              </a:rPr>
              <a:t>1</a:t>
            </a:r>
            <a:r>
              <a:rPr lang="en-US" altLang="zh-TW" dirty="0">
                <a:latin typeface="High Tower Text" panose="02040502050506030303" pitchFamily="18" charset="0"/>
              </a:rPr>
              <a:t>/</a:t>
            </a:r>
            <a:r>
              <a:rPr lang="en-US" altLang="zh-TW" dirty="0" err="1">
                <a:latin typeface="High Tower Text" panose="02040502050506030303" pitchFamily="18" charset="0"/>
              </a:rPr>
              <a:t>myfile</a:t>
            </a:r>
            <a:r>
              <a:rPr lang="en-US" altLang="zh-TW" dirty="0"/>
              <a:t> </a:t>
            </a:r>
          </a:p>
          <a:p>
            <a:pPr eaLnBrk="1" hangingPunct="1">
              <a:buFontTx/>
              <a:buNone/>
            </a:pPr>
            <a:endParaRPr lang="en-US" altLang="zh-TW" dirty="0"/>
          </a:p>
          <a:p>
            <a:pPr eaLnBrk="1" hangingPunct="1"/>
            <a:r>
              <a:rPr lang="en-US" altLang="zh-TW" dirty="0"/>
              <a:t>And that is what </a:t>
            </a:r>
            <a:r>
              <a:rPr lang="en-US" altLang="zh-TW" dirty="0" err="1"/>
              <a:t>xargs</a:t>
            </a:r>
            <a:r>
              <a:rPr lang="en-US" altLang="zh-TW" dirty="0"/>
              <a:t> does: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sz="2800" dirty="0">
                <a:latin typeface="High Tower Text" panose="02040502050506030303" pitchFamily="18" charset="0"/>
              </a:rPr>
              <a:t>find . </a:t>
            </a:r>
            <a:r>
              <a:rPr lang="en-US" altLang="zh-TW" sz="2800" dirty="0">
                <a:latin typeface="Times New Roman" panose="02020603050405020304" pitchFamily="18" charset="0"/>
              </a:rPr>
              <a:t>-</a:t>
            </a:r>
            <a:r>
              <a:rPr lang="en-US" altLang="zh-TW" sz="2800" dirty="0">
                <a:latin typeface="High Tower Text" panose="02040502050506030303" pitchFamily="18" charset="0"/>
              </a:rPr>
              <a:t>name </a:t>
            </a:r>
            <a:r>
              <a:rPr lang="en-US" altLang="zh-TW" sz="2800" dirty="0" err="1">
                <a:latin typeface="High Tower Text" panose="02040502050506030303" pitchFamily="18" charset="0"/>
              </a:rPr>
              <a:t>myfile</a:t>
            </a:r>
            <a:r>
              <a:rPr lang="en-US" altLang="zh-TW" sz="12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latin typeface="High Tower Text" panose="02040502050506030303" pitchFamily="18" charset="0"/>
              </a:rPr>
              <a:t>|</a:t>
            </a:r>
            <a:r>
              <a:rPr lang="en-US" altLang="zh-TW" sz="12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latin typeface="High Tower Text" panose="02040502050506030303" pitchFamily="18" charset="0"/>
              </a:rPr>
              <a:t>xargs</a:t>
            </a:r>
            <a:r>
              <a:rPr lang="en-US" altLang="zh-TW" sz="28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latin typeface="High Tower Text" panose="02040502050506030303" pitchFamily="18" charset="0"/>
              </a:rPr>
              <a:t>fgrep</a:t>
            </a:r>
            <a:r>
              <a:rPr lang="en-US" altLang="zh-TW" sz="2800" dirty="0">
                <a:latin typeface="High Tower Text" panose="02040502050506030303" pitchFamily="18" charset="0"/>
              </a:rPr>
              <a:t> word</a:t>
            </a:r>
            <a:endParaRPr lang="en-US" altLang="zh-TW" dirty="0">
              <a:latin typeface="High Tower Text" panose="02040502050506030303" pitchFamily="18" charset="0"/>
            </a:endParaRPr>
          </a:p>
          <a:p>
            <a:pPr eaLnBrk="1" hangingPunct="1">
              <a:buFontTx/>
              <a:buNone/>
            </a:pPr>
            <a:endParaRPr lang="en-US" altLang="zh-TW" sz="2400" dirty="0"/>
          </a:p>
          <a:p>
            <a:pPr eaLnBrk="1" hangingPunct="1">
              <a:buFontTx/>
              <a:buNone/>
            </a:pPr>
            <a:endParaRPr lang="en-US" altLang="zh-TW" sz="2400" dirty="0"/>
          </a:p>
          <a:p>
            <a:pPr eaLnBrk="1" hangingPunct="1">
              <a:buFontTx/>
              <a:buNone/>
            </a:pPr>
            <a:r>
              <a:rPr lang="en-US" altLang="zh-TW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04007866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Huh?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304800" y="1370186"/>
            <a:ext cx="8610600" cy="4525963"/>
          </a:xfrm>
        </p:spPr>
        <p:txBody>
          <a:bodyPr/>
          <a:lstStyle/>
          <a:p>
            <a:pPr eaLnBrk="1" hangingPunct="1"/>
            <a:r>
              <a:rPr lang="en-US" altLang="zh-TW" dirty="0"/>
              <a:t>No, to search for “word” you need to do something that amounts to: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word ./subdir</a:t>
            </a:r>
            <a:r>
              <a:rPr lang="en-US" altLang="zh-TW" dirty="0">
                <a:latin typeface="Times New Roman" panose="02020603050405020304" pitchFamily="18" charset="0"/>
              </a:rPr>
              <a:t>1</a:t>
            </a:r>
            <a:r>
              <a:rPr lang="en-US" altLang="zh-TW" dirty="0">
                <a:latin typeface="High Tower Text" panose="02040502050506030303" pitchFamily="18" charset="0"/>
              </a:rPr>
              <a:t>/</a:t>
            </a:r>
            <a:r>
              <a:rPr lang="en-US" altLang="zh-TW" dirty="0" err="1">
                <a:latin typeface="High Tower Text" panose="02040502050506030303" pitchFamily="18" charset="0"/>
              </a:rPr>
              <a:t>myfile</a:t>
            </a:r>
            <a:r>
              <a:rPr lang="en-US" altLang="zh-TW" dirty="0"/>
              <a:t> </a:t>
            </a:r>
          </a:p>
          <a:p>
            <a:pPr eaLnBrk="1" hangingPunct="1">
              <a:buFontTx/>
              <a:buNone/>
            </a:pPr>
            <a:endParaRPr lang="en-US" altLang="zh-TW" dirty="0"/>
          </a:p>
          <a:p>
            <a:pPr eaLnBrk="1" hangingPunct="1"/>
            <a:r>
              <a:rPr lang="en-US" altLang="zh-TW" dirty="0"/>
              <a:t>And that is what </a:t>
            </a:r>
            <a:r>
              <a:rPr lang="en-US" altLang="zh-TW" dirty="0" err="1"/>
              <a:t>xargs</a:t>
            </a:r>
            <a:r>
              <a:rPr lang="en-US" altLang="zh-TW" dirty="0"/>
              <a:t> does: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</a:t>
            </a:r>
            <a:r>
              <a:rPr lang="en-US" altLang="zh-TW" dirty="0">
                <a:solidFill>
                  <a:srgbClr val="C00000"/>
                </a:solidFill>
              </a:rPr>
              <a:t>   </a:t>
            </a:r>
            <a:r>
              <a:rPr lang="en-US" altLang="zh-TW" sz="2800" dirty="0">
                <a:solidFill>
                  <a:srgbClr val="C00000"/>
                </a:solidFill>
                <a:latin typeface="High Tower Text" panose="02040502050506030303" pitchFamily="18" charset="0"/>
              </a:rPr>
              <a:t>find . </a:t>
            </a:r>
            <a:r>
              <a:rPr lang="en-US" altLang="zh-TW" sz="2800" dirty="0">
                <a:solidFill>
                  <a:srgbClr val="C00000"/>
                </a:solidFill>
                <a:latin typeface="Times New Roman" panose="02020603050405020304" pitchFamily="18" charset="0"/>
              </a:rPr>
              <a:t>-</a:t>
            </a:r>
            <a:r>
              <a:rPr lang="en-US" altLang="zh-TW" sz="2800" dirty="0">
                <a:solidFill>
                  <a:srgbClr val="C00000"/>
                </a:solidFill>
                <a:latin typeface="High Tower Text" panose="02040502050506030303" pitchFamily="18" charset="0"/>
              </a:rPr>
              <a:t>name </a:t>
            </a:r>
            <a:r>
              <a:rPr lang="en-US" altLang="zh-TW" sz="2800" dirty="0" err="1">
                <a:solidFill>
                  <a:srgbClr val="C00000"/>
                </a:solidFill>
                <a:latin typeface="High Tower Text" panose="02040502050506030303" pitchFamily="18" charset="0"/>
              </a:rPr>
              <a:t>myfile</a:t>
            </a:r>
            <a:r>
              <a:rPr lang="en-US" altLang="zh-TW" sz="1200" dirty="0">
                <a:solidFill>
                  <a:srgbClr val="C00000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latin typeface="High Tower Text" panose="02040502050506030303" pitchFamily="18" charset="0"/>
              </a:rPr>
              <a:t>|</a:t>
            </a:r>
            <a:r>
              <a:rPr lang="en-US" altLang="zh-TW" sz="12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latin typeface="High Tower Text" panose="02040502050506030303" pitchFamily="18" charset="0"/>
              </a:rPr>
              <a:t>xargs</a:t>
            </a:r>
            <a:r>
              <a:rPr lang="en-US" altLang="zh-TW" sz="28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latin typeface="High Tower Text" panose="02040502050506030303" pitchFamily="18" charset="0"/>
              </a:rPr>
              <a:t>fgrep</a:t>
            </a:r>
            <a:r>
              <a:rPr lang="en-US" altLang="zh-TW" sz="2800" dirty="0">
                <a:latin typeface="High Tower Text" panose="02040502050506030303" pitchFamily="18" charset="0"/>
              </a:rPr>
              <a:t> word</a:t>
            </a:r>
          </a:p>
          <a:p>
            <a:pPr eaLnBrk="1" hangingPunct="1">
              <a:buFontTx/>
              <a:buNone/>
            </a:pPr>
            <a:endParaRPr lang="en-US" altLang="zh-TW" sz="2000" dirty="0"/>
          </a:p>
          <a:p>
            <a:pPr eaLnBrk="1" hangingPunct="1">
              <a:buFontTx/>
              <a:buNone/>
            </a:pPr>
            <a:endParaRPr lang="en-US" altLang="zh-TW" sz="2000" dirty="0"/>
          </a:p>
          <a:p>
            <a:pPr eaLnBrk="1" hangingPunct="1">
              <a:buFontTx/>
              <a:buNone/>
            </a:pPr>
            <a:r>
              <a:rPr lang="en-US" altLang="zh-TW" sz="2800" dirty="0"/>
              <a:t>		</a:t>
            </a:r>
            <a:endParaRPr lang="en-US" altLang="zh-TW" sz="2800" dirty="0">
              <a:solidFill>
                <a:srgbClr val="00FF00"/>
              </a:solidFill>
            </a:endParaRPr>
          </a:p>
        </p:txBody>
      </p:sp>
      <p:cxnSp>
        <p:nvCxnSpPr>
          <p:cNvPr id="12292" name="Straight Arrow Connector 5"/>
          <p:cNvCxnSpPr>
            <a:cxnSpLocks noChangeShapeType="1"/>
          </p:cNvCxnSpPr>
          <p:nvPr/>
        </p:nvCxnSpPr>
        <p:spPr bwMode="auto">
          <a:xfrm rot="5400000">
            <a:off x="2477294" y="5141292"/>
            <a:ext cx="533400" cy="1588"/>
          </a:xfrm>
          <a:prstGeom prst="straightConnector1">
            <a:avLst/>
          </a:prstGeom>
          <a:noFill/>
          <a:ln w="38100" algn="ctr">
            <a:solidFill>
              <a:srgbClr val="C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533728197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Huh?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304800" y="1370186"/>
            <a:ext cx="8610600" cy="4525963"/>
          </a:xfrm>
        </p:spPr>
        <p:txBody>
          <a:bodyPr/>
          <a:lstStyle/>
          <a:p>
            <a:pPr eaLnBrk="1" hangingPunct="1"/>
            <a:r>
              <a:rPr lang="en-US" altLang="zh-TW" dirty="0"/>
              <a:t>No, to search for “word” you need to do something that amounts to: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word ./subdir</a:t>
            </a:r>
            <a:r>
              <a:rPr lang="en-US" altLang="zh-TW" dirty="0">
                <a:latin typeface="Times New Roman" panose="02020603050405020304" pitchFamily="18" charset="0"/>
              </a:rPr>
              <a:t>1</a:t>
            </a:r>
            <a:r>
              <a:rPr lang="en-US" altLang="zh-TW" dirty="0">
                <a:latin typeface="High Tower Text" panose="02040502050506030303" pitchFamily="18" charset="0"/>
              </a:rPr>
              <a:t>/</a:t>
            </a:r>
            <a:r>
              <a:rPr lang="en-US" altLang="zh-TW" dirty="0" err="1">
                <a:latin typeface="High Tower Text" panose="02040502050506030303" pitchFamily="18" charset="0"/>
              </a:rPr>
              <a:t>myfile</a:t>
            </a:r>
            <a:r>
              <a:rPr lang="en-US" altLang="zh-TW" dirty="0"/>
              <a:t> </a:t>
            </a:r>
          </a:p>
          <a:p>
            <a:pPr eaLnBrk="1" hangingPunct="1">
              <a:buFontTx/>
              <a:buNone/>
            </a:pPr>
            <a:endParaRPr lang="en-US" altLang="zh-TW" dirty="0"/>
          </a:p>
          <a:p>
            <a:pPr eaLnBrk="1" hangingPunct="1"/>
            <a:r>
              <a:rPr lang="en-US" altLang="zh-TW" dirty="0"/>
              <a:t>And that is what </a:t>
            </a:r>
            <a:r>
              <a:rPr lang="en-US" altLang="zh-TW" dirty="0" err="1"/>
              <a:t>xargs</a:t>
            </a:r>
            <a:r>
              <a:rPr lang="en-US" altLang="zh-TW" dirty="0"/>
              <a:t> does: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sz="2800" dirty="0">
                <a:latin typeface="High Tower Text" panose="02040502050506030303" pitchFamily="18" charset="0"/>
              </a:rPr>
              <a:t>find . </a:t>
            </a:r>
            <a:r>
              <a:rPr lang="en-US" altLang="zh-TW" sz="2800" dirty="0">
                <a:latin typeface="Times New Roman" panose="02020603050405020304" pitchFamily="18" charset="0"/>
              </a:rPr>
              <a:t>-</a:t>
            </a:r>
            <a:r>
              <a:rPr lang="en-US" altLang="zh-TW" sz="2800" dirty="0">
                <a:latin typeface="High Tower Text" panose="02040502050506030303" pitchFamily="18" charset="0"/>
              </a:rPr>
              <a:t>name </a:t>
            </a:r>
            <a:r>
              <a:rPr lang="en-US" altLang="zh-TW" sz="2800" dirty="0" err="1">
                <a:latin typeface="High Tower Text" panose="02040502050506030303" pitchFamily="18" charset="0"/>
              </a:rPr>
              <a:t>myfile</a:t>
            </a:r>
            <a:r>
              <a:rPr lang="en-US" altLang="zh-TW" sz="12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latin typeface="High Tower Text" panose="02040502050506030303" pitchFamily="18" charset="0"/>
              </a:rPr>
              <a:t>|</a:t>
            </a:r>
            <a:r>
              <a:rPr lang="en-US" altLang="zh-TW" sz="12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latin typeface="High Tower Text" panose="02040502050506030303" pitchFamily="18" charset="0"/>
              </a:rPr>
              <a:t>xargs</a:t>
            </a:r>
            <a:r>
              <a:rPr lang="en-US" altLang="zh-TW" sz="28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latin typeface="High Tower Text" panose="02040502050506030303" pitchFamily="18" charset="0"/>
              </a:rPr>
              <a:t>fgrep</a:t>
            </a:r>
            <a:r>
              <a:rPr lang="en-US" altLang="zh-TW" sz="2800" dirty="0">
                <a:latin typeface="High Tower Text" panose="02040502050506030303" pitchFamily="18" charset="0"/>
              </a:rPr>
              <a:t> word</a:t>
            </a:r>
          </a:p>
          <a:p>
            <a:pPr eaLnBrk="1" hangingPunct="1">
              <a:buFontTx/>
              <a:buNone/>
            </a:pPr>
            <a:endParaRPr lang="en-US" altLang="zh-TW" sz="2000" dirty="0"/>
          </a:p>
          <a:p>
            <a:pPr eaLnBrk="1" hangingPunct="1">
              <a:buFontTx/>
              <a:buNone/>
            </a:pPr>
            <a:endParaRPr lang="en-US" altLang="zh-TW" sz="2000" dirty="0">
              <a:solidFill>
                <a:srgbClr val="C00000"/>
              </a:solidFill>
            </a:endParaRPr>
          </a:p>
          <a:p>
            <a:pPr eaLnBrk="1" hangingPunct="1">
              <a:buFontTx/>
              <a:buNone/>
            </a:pPr>
            <a:r>
              <a:rPr lang="en-US" altLang="zh-TW" sz="2800" dirty="0">
                <a:solidFill>
                  <a:srgbClr val="C00000"/>
                </a:solidFill>
              </a:rPr>
              <a:t>		 </a:t>
            </a:r>
            <a:r>
              <a:rPr lang="en-US" altLang="zh-TW" sz="2800" dirty="0">
                <a:solidFill>
                  <a:srgbClr val="C00000"/>
                </a:solidFill>
                <a:latin typeface="High Tower Text" panose="02040502050506030303" pitchFamily="18" charset="0"/>
              </a:rPr>
              <a:t>./subdir</a:t>
            </a:r>
            <a:r>
              <a:rPr lang="en-US" altLang="zh-TW" sz="2800" dirty="0">
                <a:solidFill>
                  <a:srgbClr val="C00000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TW" sz="2800" dirty="0">
                <a:solidFill>
                  <a:srgbClr val="C00000"/>
                </a:solidFill>
                <a:latin typeface="High Tower Text" panose="02040502050506030303" pitchFamily="18" charset="0"/>
              </a:rPr>
              <a:t>/</a:t>
            </a:r>
            <a:r>
              <a:rPr lang="en-US" altLang="zh-TW" sz="2800" dirty="0" err="1">
                <a:solidFill>
                  <a:srgbClr val="C00000"/>
                </a:solidFill>
                <a:latin typeface="High Tower Text" panose="02040502050506030303" pitchFamily="18" charset="0"/>
              </a:rPr>
              <a:t>myfile</a:t>
            </a:r>
            <a:r>
              <a:rPr lang="en-US" altLang="zh-TW" sz="2800" dirty="0">
                <a:solidFill>
                  <a:srgbClr val="C00000"/>
                </a:solidFill>
              </a:rPr>
              <a:t> </a:t>
            </a:r>
          </a:p>
        </p:txBody>
      </p:sp>
      <p:cxnSp>
        <p:nvCxnSpPr>
          <p:cNvPr id="13316" name="Straight Arrow Connector 5"/>
          <p:cNvCxnSpPr>
            <a:cxnSpLocks noChangeShapeType="1"/>
          </p:cNvCxnSpPr>
          <p:nvPr/>
        </p:nvCxnSpPr>
        <p:spPr bwMode="auto">
          <a:xfrm rot="5400000">
            <a:off x="2477294" y="5141292"/>
            <a:ext cx="533400" cy="1588"/>
          </a:xfrm>
          <a:prstGeom prst="straightConnector1">
            <a:avLst/>
          </a:prstGeom>
          <a:noFill/>
          <a:ln w="38100" algn="ctr">
            <a:solidFill>
              <a:srgbClr val="C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459328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/home/Me/PA2/rooms</a:t>
            </a:r>
          </a:p>
          <a:p>
            <a:pPr>
              <a:lnSpc>
                <a:spcPct val="93000"/>
              </a:lnSpc>
            </a:pPr>
            <a:r>
              <a:rPr lang="en-US" sz="2400" b="0" spc="-17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sz="2400" b="0" spc="-170" dirty="0" err="1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chemeClr val="bg1"/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dirty="0">
              <a:solidFill>
                <a:srgbClr val="FF33CC"/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0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 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97322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Huh?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>
          <a:xfrm>
            <a:off x="304800" y="1370186"/>
            <a:ext cx="8610600" cy="4525963"/>
          </a:xfrm>
        </p:spPr>
        <p:txBody>
          <a:bodyPr/>
          <a:lstStyle/>
          <a:p>
            <a:pPr eaLnBrk="1" hangingPunct="1"/>
            <a:r>
              <a:rPr lang="en-US" altLang="zh-TW" dirty="0"/>
              <a:t>No, to search for “word” you need to do something that amounts to: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word ./subdir</a:t>
            </a:r>
            <a:r>
              <a:rPr lang="en-US" altLang="zh-TW" dirty="0">
                <a:latin typeface="Times New Roman" panose="02020603050405020304" pitchFamily="18" charset="0"/>
              </a:rPr>
              <a:t>1</a:t>
            </a:r>
            <a:r>
              <a:rPr lang="en-US" altLang="zh-TW" dirty="0">
                <a:latin typeface="High Tower Text" panose="02040502050506030303" pitchFamily="18" charset="0"/>
              </a:rPr>
              <a:t>/</a:t>
            </a:r>
            <a:r>
              <a:rPr lang="en-US" altLang="zh-TW" dirty="0" err="1">
                <a:latin typeface="High Tower Text" panose="02040502050506030303" pitchFamily="18" charset="0"/>
              </a:rPr>
              <a:t>myfile</a:t>
            </a:r>
            <a:r>
              <a:rPr lang="en-US" altLang="zh-TW" dirty="0"/>
              <a:t> </a:t>
            </a:r>
          </a:p>
          <a:p>
            <a:pPr eaLnBrk="1" hangingPunct="1">
              <a:buFontTx/>
              <a:buNone/>
            </a:pPr>
            <a:endParaRPr lang="en-US" altLang="zh-TW" dirty="0"/>
          </a:p>
          <a:p>
            <a:pPr eaLnBrk="1" hangingPunct="1"/>
            <a:r>
              <a:rPr lang="en-US" altLang="zh-TW" dirty="0"/>
              <a:t>And that is what </a:t>
            </a:r>
            <a:r>
              <a:rPr lang="en-US" altLang="zh-TW" dirty="0" err="1"/>
              <a:t>xargs</a:t>
            </a:r>
            <a:r>
              <a:rPr lang="en-US" altLang="zh-TW" dirty="0"/>
              <a:t> does: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sz="2800" dirty="0">
                <a:latin typeface="High Tower Text" panose="02040502050506030303" pitchFamily="18" charset="0"/>
              </a:rPr>
              <a:t>find . </a:t>
            </a:r>
            <a:r>
              <a:rPr lang="en-US" altLang="zh-TW" sz="2800" dirty="0">
                <a:latin typeface="Times New Roman" panose="02020603050405020304" pitchFamily="18" charset="0"/>
              </a:rPr>
              <a:t>-</a:t>
            </a:r>
            <a:r>
              <a:rPr lang="en-US" altLang="zh-TW" sz="2800" dirty="0">
                <a:latin typeface="High Tower Text" panose="02040502050506030303" pitchFamily="18" charset="0"/>
              </a:rPr>
              <a:t>name </a:t>
            </a:r>
            <a:r>
              <a:rPr lang="en-US" altLang="zh-TW" sz="2800" dirty="0" err="1">
                <a:latin typeface="High Tower Text" panose="02040502050506030303" pitchFamily="18" charset="0"/>
              </a:rPr>
              <a:t>myfile</a:t>
            </a:r>
            <a:r>
              <a:rPr lang="en-US" altLang="zh-TW" sz="12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latin typeface="High Tower Text" panose="02040502050506030303" pitchFamily="18" charset="0"/>
              </a:rPr>
              <a:t>|</a:t>
            </a:r>
            <a:r>
              <a:rPr lang="en-US" altLang="zh-TW" sz="12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latin typeface="High Tower Text" panose="02040502050506030303" pitchFamily="18" charset="0"/>
              </a:rPr>
              <a:t>xargs</a:t>
            </a:r>
            <a:r>
              <a:rPr lang="en-US" altLang="zh-TW" sz="28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latin typeface="High Tower Text" panose="02040502050506030303" pitchFamily="18" charset="0"/>
              </a:rPr>
              <a:t>fgrep</a:t>
            </a:r>
            <a:r>
              <a:rPr lang="en-US" altLang="zh-TW" sz="2800" dirty="0">
                <a:latin typeface="High Tower Text" panose="02040502050506030303" pitchFamily="18" charset="0"/>
              </a:rPr>
              <a:t> word</a:t>
            </a:r>
          </a:p>
          <a:p>
            <a:pPr eaLnBrk="1" hangingPunct="1">
              <a:buFontTx/>
              <a:buNone/>
            </a:pPr>
            <a:endParaRPr lang="en-US" altLang="zh-TW" sz="2000" dirty="0">
              <a:latin typeface="High Tower Text" panose="02040502050506030303" pitchFamily="18" charset="0"/>
            </a:endParaRPr>
          </a:p>
          <a:p>
            <a:pPr eaLnBrk="1" hangingPunct="1">
              <a:buFontTx/>
              <a:buNone/>
            </a:pPr>
            <a:endParaRPr lang="en-US" altLang="zh-TW" sz="2000" dirty="0"/>
          </a:p>
          <a:p>
            <a:pPr eaLnBrk="1" hangingPunct="1">
              <a:buFontTx/>
              <a:buNone/>
            </a:pPr>
            <a:r>
              <a:rPr lang="en-US" altLang="zh-TW" sz="2800" dirty="0">
                <a:solidFill>
                  <a:srgbClr val="C00000"/>
                </a:solidFill>
              </a:rPr>
              <a:t>		 </a:t>
            </a:r>
            <a:r>
              <a:rPr lang="en-US" altLang="zh-TW" sz="2800" dirty="0">
                <a:solidFill>
                  <a:srgbClr val="C00000"/>
                </a:solidFill>
                <a:latin typeface="High Tower Text" panose="02040502050506030303" pitchFamily="18" charset="0"/>
              </a:rPr>
              <a:t>./subdir</a:t>
            </a:r>
            <a:r>
              <a:rPr lang="en-US" altLang="zh-TW" sz="2800" dirty="0">
                <a:solidFill>
                  <a:srgbClr val="C00000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TW" sz="2800" dirty="0">
                <a:solidFill>
                  <a:srgbClr val="C00000"/>
                </a:solidFill>
                <a:latin typeface="High Tower Text" panose="02040502050506030303" pitchFamily="18" charset="0"/>
              </a:rPr>
              <a:t>/</a:t>
            </a:r>
            <a:r>
              <a:rPr lang="en-US" altLang="zh-TW" sz="2800" dirty="0" err="1">
                <a:solidFill>
                  <a:srgbClr val="C00000"/>
                </a:solidFill>
                <a:latin typeface="High Tower Text" panose="02040502050506030303" pitchFamily="18" charset="0"/>
              </a:rPr>
              <a:t>myfile</a:t>
            </a:r>
            <a:r>
              <a:rPr lang="en-US" altLang="zh-TW" sz="2800" dirty="0">
                <a:solidFill>
                  <a:srgbClr val="C00000"/>
                </a:solidFill>
              </a:rPr>
              <a:t> </a:t>
            </a:r>
          </a:p>
        </p:txBody>
      </p:sp>
      <p:cxnSp>
        <p:nvCxnSpPr>
          <p:cNvPr id="14340" name="Straight Arrow Connector 5"/>
          <p:cNvCxnSpPr>
            <a:cxnSpLocks noChangeShapeType="1"/>
          </p:cNvCxnSpPr>
          <p:nvPr/>
        </p:nvCxnSpPr>
        <p:spPr bwMode="auto">
          <a:xfrm flipV="1">
            <a:off x="3886200" y="4646786"/>
            <a:ext cx="3352800" cy="990600"/>
          </a:xfrm>
          <a:prstGeom prst="straightConnector1">
            <a:avLst/>
          </a:prstGeom>
          <a:noFill/>
          <a:ln w="38100" algn="ctr">
            <a:solidFill>
              <a:srgbClr val="C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429074474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Huh?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>
          <a:xfrm>
            <a:off x="304800" y="1370186"/>
            <a:ext cx="8839200" cy="4525963"/>
          </a:xfrm>
        </p:spPr>
        <p:txBody>
          <a:bodyPr/>
          <a:lstStyle/>
          <a:p>
            <a:pPr eaLnBrk="1" hangingPunct="1"/>
            <a:r>
              <a:rPr lang="en-US" altLang="zh-TW" dirty="0"/>
              <a:t>No, to search for “word” you need to do something that amounts to: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word ./subdir</a:t>
            </a:r>
            <a:r>
              <a:rPr lang="en-US" altLang="zh-TW" dirty="0">
                <a:latin typeface="Times New Roman" panose="02020603050405020304" pitchFamily="18" charset="0"/>
              </a:rPr>
              <a:t>1</a:t>
            </a:r>
            <a:r>
              <a:rPr lang="en-US" altLang="zh-TW" dirty="0">
                <a:latin typeface="High Tower Text" panose="02040502050506030303" pitchFamily="18" charset="0"/>
              </a:rPr>
              <a:t>/</a:t>
            </a:r>
            <a:r>
              <a:rPr lang="en-US" altLang="zh-TW" dirty="0" err="1">
                <a:latin typeface="High Tower Text" panose="02040502050506030303" pitchFamily="18" charset="0"/>
              </a:rPr>
              <a:t>myfile</a:t>
            </a:r>
            <a:r>
              <a:rPr lang="en-US" altLang="zh-TW" dirty="0"/>
              <a:t> </a:t>
            </a:r>
          </a:p>
          <a:p>
            <a:pPr eaLnBrk="1" hangingPunct="1">
              <a:buFontTx/>
              <a:buNone/>
            </a:pPr>
            <a:endParaRPr lang="en-US" altLang="zh-TW" dirty="0"/>
          </a:p>
          <a:p>
            <a:pPr eaLnBrk="1" hangingPunct="1"/>
            <a:r>
              <a:rPr lang="en-US" altLang="zh-TW" dirty="0"/>
              <a:t>And that is what </a:t>
            </a:r>
            <a:r>
              <a:rPr lang="en-US" altLang="zh-TW" dirty="0" err="1"/>
              <a:t>xargs</a:t>
            </a:r>
            <a:r>
              <a:rPr lang="en-US" altLang="zh-TW" dirty="0"/>
              <a:t> does: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sz="2800" dirty="0">
                <a:latin typeface="High Tower Text" panose="02040502050506030303" pitchFamily="18" charset="0"/>
              </a:rPr>
              <a:t>find . </a:t>
            </a:r>
            <a:r>
              <a:rPr lang="en-US" altLang="zh-TW" sz="2800" dirty="0">
                <a:latin typeface="Times New Roman" panose="02020603050405020304" pitchFamily="18" charset="0"/>
              </a:rPr>
              <a:t>-</a:t>
            </a:r>
            <a:r>
              <a:rPr lang="en-US" altLang="zh-TW" sz="2800" dirty="0">
                <a:latin typeface="High Tower Text" panose="02040502050506030303" pitchFamily="18" charset="0"/>
              </a:rPr>
              <a:t>name </a:t>
            </a:r>
            <a:r>
              <a:rPr lang="en-US" altLang="zh-TW" sz="2800" dirty="0" err="1">
                <a:latin typeface="High Tower Text" panose="02040502050506030303" pitchFamily="18" charset="0"/>
              </a:rPr>
              <a:t>myfile</a:t>
            </a:r>
            <a:r>
              <a:rPr lang="en-US" altLang="zh-TW" sz="12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latin typeface="High Tower Text" panose="02040502050506030303" pitchFamily="18" charset="0"/>
              </a:rPr>
              <a:t>|</a:t>
            </a:r>
            <a:r>
              <a:rPr lang="en-US" altLang="zh-TW" sz="12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latin typeface="High Tower Text" panose="02040502050506030303" pitchFamily="18" charset="0"/>
              </a:rPr>
              <a:t>xargs</a:t>
            </a:r>
            <a:r>
              <a:rPr lang="en-US" altLang="zh-TW" sz="2800" dirty="0"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rgbClr val="C00000"/>
                </a:solidFill>
                <a:latin typeface="High Tower Text" panose="02040502050506030303" pitchFamily="18" charset="0"/>
              </a:rPr>
              <a:t>fgrep</a:t>
            </a:r>
            <a:r>
              <a:rPr lang="en-US" altLang="zh-TW" sz="2800" dirty="0">
                <a:solidFill>
                  <a:srgbClr val="C00000"/>
                </a:solidFill>
                <a:latin typeface="High Tower Text" panose="02040502050506030303" pitchFamily="18" charset="0"/>
              </a:rPr>
              <a:t> word </a:t>
            </a:r>
            <a:r>
              <a:rPr lang="en-US" altLang="zh-TW" sz="2600" dirty="0">
                <a:solidFill>
                  <a:srgbClr val="C00000"/>
                </a:solidFill>
                <a:latin typeface="High Tower Text" panose="02040502050506030303" pitchFamily="18" charset="0"/>
              </a:rPr>
              <a:t>/subdir</a:t>
            </a:r>
            <a:r>
              <a:rPr lang="en-US" altLang="zh-TW" sz="2600" dirty="0">
                <a:solidFill>
                  <a:srgbClr val="C00000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TW" sz="2600" dirty="0">
                <a:solidFill>
                  <a:srgbClr val="C00000"/>
                </a:solidFill>
                <a:latin typeface="High Tower Text" panose="02040502050506030303" pitchFamily="18" charset="0"/>
              </a:rPr>
              <a:t>/</a:t>
            </a:r>
            <a:r>
              <a:rPr lang="en-US" altLang="zh-TW" sz="2600" dirty="0" err="1">
                <a:solidFill>
                  <a:srgbClr val="C00000"/>
                </a:solidFill>
                <a:latin typeface="High Tower Text" panose="02040502050506030303" pitchFamily="18" charset="0"/>
              </a:rPr>
              <a:t>myfile</a:t>
            </a:r>
            <a:r>
              <a:rPr lang="en-US" altLang="zh-TW" sz="2400" dirty="0">
                <a:solidFill>
                  <a:srgbClr val="C00000"/>
                </a:solidFill>
              </a:rPr>
              <a:t> </a:t>
            </a:r>
            <a:endParaRPr lang="en-US" altLang="zh-TW" sz="2800" dirty="0">
              <a:solidFill>
                <a:srgbClr val="C00000"/>
              </a:solidFill>
            </a:endParaRPr>
          </a:p>
          <a:p>
            <a:pPr eaLnBrk="1" hangingPunct="1">
              <a:buFontTx/>
              <a:buNone/>
            </a:pPr>
            <a:endParaRPr lang="en-US" altLang="zh-TW" sz="2000" dirty="0"/>
          </a:p>
          <a:p>
            <a:pPr eaLnBrk="1" hangingPunct="1">
              <a:buFontTx/>
              <a:buNone/>
            </a:pPr>
            <a:endParaRPr lang="en-US" altLang="zh-TW" sz="2000" dirty="0"/>
          </a:p>
          <a:p>
            <a:pPr eaLnBrk="1" hangingPunct="1">
              <a:buFontTx/>
              <a:buNone/>
            </a:pPr>
            <a:r>
              <a:rPr lang="en-US" altLang="zh-TW" sz="2800" dirty="0"/>
              <a:t>		</a:t>
            </a:r>
            <a:endParaRPr lang="en-US" altLang="zh-TW" sz="2800" dirty="0">
              <a:solidFill>
                <a:srgbClr val="00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37206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Huh?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>
          <a:xfrm>
            <a:off x="304800" y="1370186"/>
            <a:ext cx="8839200" cy="4525963"/>
          </a:xfrm>
        </p:spPr>
        <p:txBody>
          <a:bodyPr/>
          <a:lstStyle/>
          <a:p>
            <a:pPr eaLnBrk="1" hangingPunct="1"/>
            <a:r>
              <a:rPr lang="en-US" altLang="zh-TW" dirty="0"/>
              <a:t>No, to search for “word” you need to do something that amounts to: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 </a:t>
            </a:r>
            <a:r>
              <a:rPr lang="en-US" altLang="zh-TW" dirty="0" err="1">
                <a:latin typeface="High Tower Text" panose="02040502050506030303" pitchFamily="18" charset="0"/>
              </a:rPr>
              <a:t>fgrep</a:t>
            </a:r>
            <a:r>
              <a:rPr lang="en-US" altLang="zh-TW" dirty="0">
                <a:latin typeface="High Tower Text" panose="02040502050506030303" pitchFamily="18" charset="0"/>
              </a:rPr>
              <a:t> word ./subdir</a:t>
            </a:r>
            <a:r>
              <a:rPr lang="en-US" altLang="zh-TW" dirty="0">
                <a:latin typeface="Times New Roman" panose="02020603050405020304" pitchFamily="18" charset="0"/>
              </a:rPr>
              <a:t>1</a:t>
            </a:r>
            <a:r>
              <a:rPr lang="en-US" altLang="zh-TW" dirty="0">
                <a:latin typeface="High Tower Text" panose="02040502050506030303" pitchFamily="18" charset="0"/>
              </a:rPr>
              <a:t>/</a:t>
            </a:r>
            <a:r>
              <a:rPr lang="en-US" altLang="zh-TW" dirty="0" err="1">
                <a:latin typeface="High Tower Text" panose="02040502050506030303" pitchFamily="18" charset="0"/>
              </a:rPr>
              <a:t>myfile</a:t>
            </a:r>
            <a:r>
              <a:rPr lang="en-US" altLang="zh-TW" dirty="0"/>
              <a:t> </a:t>
            </a:r>
          </a:p>
          <a:p>
            <a:pPr eaLnBrk="1" hangingPunct="1">
              <a:buFontTx/>
              <a:buNone/>
            </a:pPr>
            <a:endParaRPr lang="en-US" altLang="zh-TW" dirty="0"/>
          </a:p>
          <a:p>
            <a:pPr eaLnBrk="1" hangingPunct="1"/>
            <a:r>
              <a:rPr lang="en-US" altLang="zh-TW" dirty="0"/>
              <a:t>And that is what </a:t>
            </a:r>
            <a:r>
              <a:rPr lang="en-US" altLang="zh-TW" dirty="0" err="1"/>
              <a:t>xargs</a:t>
            </a:r>
            <a:r>
              <a:rPr lang="en-US" altLang="zh-TW" dirty="0"/>
              <a:t> does:</a:t>
            </a:r>
          </a:p>
          <a:p>
            <a:pPr eaLnBrk="1" hangingPunct="1">
              <a:buFontTx/>
              <a:buNone/>
            </a:pPr>
            <a:r>
              <a:rPr lang="en-US" altLang="zh-TW" dirty="0">
                <a:solidFill>
                  <a:schemeClr val="bg1"/>
                </a:solidFill>
              </a:rPr>
              <a:t>	   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find . </a:t>
            </a:r>
            <a:r>
              <a:rPr lang="en-US" altLang="zh-TW" sz="2800" dirty="0">
                <a:solidFill>
                  <a:schemeClr val="bg1"/>
                </a:solidFill>
                <a:latin typeface="Times New Roman" panose="02020603050405020304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name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anose="02040502050506030303" pitchFamily="18" charset="0"/>
              </a:rPr>
              <a:t>myfile</a:t>
            </a:r>
            <a:r>
              <a:rPr lang="en-US" altLang="zh-TW" sz="12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|</a:t>
            </a:r>
            <a:r>
              <a:rPr lang="en-US" altLang="zh-TW" sz="12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anose="02040502050506030303" pitchFamily="18" charset="0"/>
              </a:rPr>
              <a:t>xargs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rgbClr val="C00000"/>
                </a:solidFill>
                <a:latin typeface="High Tower Text" panose="02040502050506030303" pitchFamily="18" charset="0"/>
              </a:rPr>
              <a:t>fgrep</a:t>
            </a:r>
            <a:r>
              <a:rPr lang="en-US" altLang="zh-TW" sz="2800" dirty="0">
                <a:solidFill>
                  <a:srgbClr val="C00000"/>
                </a:solidFill>
                <a:latin typeface="High Tower Text" panose="02040502050506030303" pitchFamily="18" charset="0"/>
              </a:rPr>
              <a:t> word </a:t>
            </a:r>
            <a:r>
              <a:rPr lang="en-US" altLang="zh-TW" sz="2600" dirty="0">
                <a:solidFill>
                  <a:srgbClr val="C00000"/>
                </a:solidFill>
                <a:latin typeface="High Tower Text" panose="02040502050506030303" pitchFamily="18" charset="0"/>
              </a:rPr>
              <a:t>/subdir</a:t>
            </a:r>
            <a:r>
              <a:rPr lang="en-US" altLang="zh-TW" sz="2600" dirty="0">
                <a:solidFill>
                  <a:srgbClr val="C00000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TW" sz="2600" dirty="0">
                <a:solidFill>
                  <a:srgbClr val="C00000"/>
                </a:solidFill>
                <a:latin typeface="High Tower Text" panose="02040502050506030303" pitchFamily="18" charset="0"/>
              </a:rPr>
              <a:t>/</a:t>
            </a:r>
            <a:r>
              <a:rPr lang="en-US" altLang="zh-TW" sz="2600" dirty="0" err="1">
                <a:solidFill>
                  <a:srgbClr val="C00000"/>
                </a:solidFill>
                <a:latin typeface="High Tower Text" panose="02040502050506030303" pitchFamily="18" charset="0"/>
              </a:rPr>
              <a:t>myfile</a:t>
            </a:r>
            <a:r>
              <a:rPr lang="en-US" altLang="zh-TW" sz="2400" dirty="0">
                <a:solidFill>
                  <a:srgbClr val="C00000"/>
                </a:solidFill>
              </a:rPr>
              <a:t> </a:t>
            </a:r>
            <a:endParaRPr lang="en-US" altLang="zh-TW" sz="2800" dirty="0">
              <a:solidFill>
                <a:srgbClr val="C00000"/>
              </a:solidFill>
            </a:endParaRPr>
          </a:p>
          <a:p>
            <a:pPr eaLnBrk="1" hangingPunct="1">
              <a:buFontTx/>
              <a:buNone/>
            </a:pPr>
            <a:endParaRPr lang="en-US" altLang="zh-TW" sz="2000" dirty="0"/>
          </a:p>
          <a:p>
            <a:pPr eaLnBrk="1" hangingPunct="1">
              <a:buFontTx/>
              <a:buNone/>
            </a:pPr>
            <a:endParaRPr lang="en-US" altLang="zh-TW" sz="2000" dirty="0"/>
          </a:p>
          <a:p>
            <a:pPr eaLnBrk="1" hangingPunct="1">
              <a:buFontTx/>
              <a:buNone/>
            </a:pPr>
            <a:r>
              <a:rPr lang="en-US" altLang="zh-TW" sz="2800" dirty="0"/>
              <a:t>		</a:t>
            </a:r>
            <a:endParaRPr lang="en-US" altLang="zh-TW" sz="2800" dirty="0">
              <a:solidFill>
                <a:srgbClr val="00FF00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645990" y="2441328"/>
            <a:ext cx="5400600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en-US" altLang="zh-TW" sz="100" b="0" kern="0" dirty="0">
                <a:solidFill>
                  <a:srgbClr val="FFFFFF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b="0" kern="0" dirty="0" err="1">
                <a:solidFill>
                  <a:srgbClr val="000000"/>
                </a:solidFill>
                <a:latin typeface="High Tower Text" panose="02040502050506030303" pitchFamily="18" charset="0"/>
              </a:rPr>
              <a:t>fgrep</a:t>
            </a:r>
            <a:r>
              <a:rPr lang="en-US" altLang="zh-TW" b="0" kern="0" dirty="0">
                <a:solidFill>
                  <a:srgbClr val="000000"/>
                </a:solidFill>
                <a:latin typeface="High Tower Text" panose="02040502050506030303" pitchFamily="18" charset="0"/>
              </a:rPr>
              <a:t> word ./subdir</a:t>
            </a:r>
            <a:r>
              <a:rPr lang="en-US" altLang="zh-TW" b="0" kern="0" dirty="0">
                <a:solidFill>
                  <a:srgbClr val="000000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TW" b="0" kern="0" dirty="0">
                <a:solidFill>
                  <a:srgbClr val="000000"/>
                </a:solidFill>
                <a:latin typeface="High Tower Text" panose="02040502050506030303" pitchFamily="18" charset="0"/>
              </a:rPr>
              <a:t>/</a:t>
            </a:r>
            <a:r>
              <a:rPr lang="en-US" altLang="zh-TW" b="0" kern="0" dirty="0" err="1">
                <a:solidFill>
                  <a:srgbClr val="000000"/>
                </a:solidFill>
                <a:latin typeface="High Tower Text" panose="02040502050506030303" pitchFamily="18" charset="0"/>
              </a:rPr>
              <a:t>myfile</a:t>
            </a:r>
            <a:r>
              <a:rPr lang="en-US" altLang="zh-TW" b="0" kern="0" dirty="0">
                <a:solidFill>
                  <a:srgbClr val="00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8301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" presetID="49" presetClass="path" presetSubtype="0" fill="hold" grpId="1" nodeType="withEffect" p14:presetBounceEnd="2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22222E-6 3.33333E-6 L 0.38594 0.21551 " pathEditMode="relative" rAng="0" ptsTypes="AA" p14:bounceEnd="26000">
                                          <p:cBhvr>
                                            <p:cTn id="8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9288" y="1076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4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" presetID="49" presetClass="pat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22222E-6 -1.48148E-6 L 0.38594 0.21551 " pathEditMode="relative" rAng="0" ptsTypes="AA">
                                          <p:cBhvr>
                                            <p:cTn id="8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9288" y="1076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4" grpId="1"/>
        </p:bldLst>
      </p:timing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 idx="4294967295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 </a:t>
            </a:r>
            <a:r>
              <a:rPr lang="en-US" altLang="zh-TW" sz="6600" b="1" dirty="0" err="1">
                <a:solidFill>
                  <a:srgbClr val="0033CC"/>
                </a:solidFill>
                <a:latin typeface="High Tower Text" panose="02040502050506030303" pitchFamily="18" charset="0"/>
              </a:rPr>
              <a:t>xargs</a:t>
            </a:r>
            <a:r>
              <a:rPr lang="en-US" altLang="zh-TW" dirty="0">
                <a:solidFill>
                  <a:srgbClr val="0033CC"/>
                </a:solidFill>
              </a:rPr>
              <a:t> vs the </a:t>
            </a:r>
            <a:r>
              <a:rPr lang="en-US" altLang="zh-TW" sz="5400" b="1" dirty="0">
                <a:solidFill>
                  <a:srgbClr val="0033CC"/>
                </a:solidFill>
              </a:rPr>
              <a:t>` `</a:t>
            </a:r>
            <a:r>
              <a:rPr lang="en-US" altLang="zh-TW" dirty="0">
                <a:solidFill>
                  <a:srgbClr val="0033CC"/>
                </a:solidFill>
              </a:rPr>
              <a:t> command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4294967295"/>
          </p:nvPr>
        </p:nvSpPr>
        <p:spPr>
          <a:xfrm>
            <a:off x="304800" y="1370186"/>
            <a:ext cx="8839200" cy="4525963"/>
          </a:xfrm>
        </p:spPr>
        <p:txBody>
          <a:bodyPr/>
          <a:lstStyle/>
          <a:p>
            <a:pPr eaLnBrk="1" hangingPunct="1"/>
            <a:r>
              <a:rPr lang="en-US" altLang="zh-TW" sz="3600" dirty="0"/>
              <a:t>Compare </a:t>
            </a:r>
            <a:r>
              <a:rPr lang="en-US" altLang="zh-TW" sz="3600" dirty="0" err="1">
                <a:solidFill>
                  <a:srgbClr val="CC3300"/>
                </a:solidFill>
              </a:rPr>
              <a:t>xargs</a:t>
            </a:r>
            <a:r>
              <a:rPr lang="en-US" altLang="zh-TW" sz="3600" dirty="0"/>
              <a:t>:</a:t>
            </a:r>
          </a:p>
          <a:p>
            <a:pPr eaLnBrk="1" hangingPunct="1">
              <a:buFontTx/>
              <a:buNone/>
            </a:pPr>
            <a:r>
              <a:rPr lang="en-US" altLang="zh-TW" dirty="0"/>
              <a:t>	  % </a:t>
            </a:r>
            <a:r>
              <a:rPr lang="en-US" altLang="zh-TW" sz="3600" dirty="0">
                <a:latin typeface="High Tower Text" panose="02040502050506030303" pitchFamily="18" charset="0"/>
              </a:rPr>
              <a:t>find . </a:t>
            </a:r>
            <a:r>
              <a:rPr lang="en-US" altLang="zh-TW" sz="3600" dirty="0">
                <a:latin typeface="Times New Roman" panose="02020603050405020304" pitchFamily="18" charset="0"/>
              </a:rPr>
              <a:t>-</a:t>
            </a:r>
            <a:r>
              <a:rPr lang="en-US" altLang="zh-TW" sz="3600" dirty="0">
                <a:latin typeface="High Tower Text" panose="02040502050506030303" pitchFamily="18" charset="0"/>
              </a:rPr>
              <a:t>name </a:t>
            </a:r>
            <a:r>
              <a:rPr lang="en-US" altLang="zh-TW" sz="3600" dirty="0" err="1">
                <a:latin typeface="High Tower Text" panose="02040502050506030303" pitchFamily="18" charset="0"/>
              </a:rPr>
              <a:t>myfile</a:t>
            </a:r>
            <a:r>
              <a:rPr lang="en-US" altLang="zh-TW" sz="3600" dirty="0">
                <a:latin typeface="High Tower Text" panose="02040502050506030303" pitchFamily="18" charset="0"/>
              </a:rPr>
              <a:t> | </a:t>
            </a:r>
            <a:r>
              <a:rPr lang="en-US" altLang="zh-TW" sz="3600" dirty="0" err="1">
                <a:solidFill>
                  <a:srgbClr val="CC3300"/>
                </a:solidFill>
                <a:latin typeface="High Tower Text" panose="02040502050506030303" pitchFamily="18" charset="0"/>
              </a:rPr>
              <a:t>xargs</a:t>
            </a:r>
            <a:r>
              <a:rPr lang="en-US" altLang="zh-TW" sz="3600" dirty="0">
                <a:latin typeface="High Tower Text" panose="02040502050506030303" pitchFamily="18" charset="0"/>
              </a:rPr>
              <a:t> </a:t>
            </a:r>
            <a:r>
              <a:rPr lang="en-US" altLang="zh-TW" sz="3600" dirty="0" err="1">
                <a:latin typeface="High Tower Text" panose="02040502050506030303" pitchFamily="18" charset="0"/>
              </a:rPr>
              <a:t>fgrep</a:t>
            </a:r>
            <a:r>
              <a:rPr lang="en-US" altLang="zh-TW" sz="3600" dirty="0">
                <a:latin typeface="High Tower Text" panose="02040502050506030303" pitchFamily="18" charset="0"/>
              </a:rPr>
              <a:t> word  </a:t>
            </a:r>
            <a:endParaRPr lang="en-US" altLang="zh-TW" dirty="0">
              <a:latin typeface="High Tower Text" panose="02040502050506030303" pitchFamily="18" charset="0"/>
            </a:endParaRPr>
          </a:p>
          <a:p>
            <a:pPr eaLnBrk="1" hangingPunct="1">
              <a:buFontTx/>
              <a:buNone/>
            </a:pPr>
            <a:endParaRPr lang="en-US" altLang="zh-TW" sz="2400" dirty="0">
              <a:latin typeface="High Tower Text" panose="02040502050506030303" pitchFamily="18" charset="0"/>
            </a:endParaRPr>
          </a:p>
          <a:p>
            <a:pPr eaLnBrk="1" hangingPunct="1"/>
            <a:r>
              <a:rPr lang="en-US" altLang="zh-TW" dirty="0"/>
              <a:t>To </a:t>
            </a:r>
            <a:r>
              <a:rPr lang="en-US" altLang="zh-TW" b="1" dirty="0">
                <a:solidFill>
                  <a:srgbClr val="CC3300"/>
                </a:solidFill>
              </a:rPr>
              <a:t>` `</a:t>
            </a:r>
            <a:r>
              <a:rPr lang="en-US" altLang="zh-TW" dirty="0"/>
              <a:t>:</a:t>
            </a:r>
          </a:p>
          <a:p>
            <a:pPr eaLnBrk="1" hangingPunct="1">
              <a:buFontTx/>
              <a:buNone/>
            </a:pPr>
            <a:r>
              <a:rPr lang="en-US" altLang="zh-TW" sz="2800" dirty="0"/>
              <a:t>	   </a:t>
            </a:r>
            <a:r>
              <a:rPr lang="en-US" altLang="zh-TW" dirty="0"/>
              <a:t>%</a:t>
            </a:r>
            <a:r>
              <a:rPr lang="en-US" altLang="zh-TW" sz="2800" dirty="0"/>
              <a:t> </a:t>
            </a:r>
            <a:r>
              <a:rPr lang="en-US" altLang="zh-TW" sz="3600" dirty="0" err="1">
                <a:latin typeface="High Tower Text" panose="02040502050506030303" pitchFamily="18" charset="0"/>
              </a:rPr>
              <a:t>fgrep</a:t>
            </a:r>
            <a:r>
              <a:rPr lang="en-US" altLang="zh-TW" sz="3600" dirty="0">
                <a:latin typeface="High Tower Text" panose="02040502050506030303" pitchFamily="18" charset="0"/>
              </a:rPr>
              <a:t> word  </a:t>
            </a:r>
            <a:r>
              <a:rPr lang="en-US" altLang="zh-TW" sz="3600" dirty="0">
                <a:solidFill>
                  <a:srgbClr val="CC3300"/>
                </a:solidFill>
                <a:latin typeface="High Tower Text" panose="02040502050506030303" pitchFamily="18" charset="0"/>
              </a:rPr>
              <a:t>`</a:t>
            </a:r>
            <a:r>
              <a:rPr lang="en-US" altLang="zh-TW" sz="3600" dirty="0">
                <a:latin typeface="High Tower Text" panose="02040502050506030303" pitchFamily="18" charset="0"/>
              </a:rPr>
              <a:t>find . </a:t>
            </a:r>
            <a:r>
              <a:rPr lang="en-US" altLang="zh-TW" sz="3600" dirty="0">
                <a:latin typeface="Times New Roman" panose="02020603050405020304" pitchFamily="18" charset="0"/>
              </a:rPr>
              <a:t>-</a:t>
            </a:r>
            <a:r>
              <a:rPr lang="en-US" altLang="zh-TW" sz="3600" dirty="0">
                <a:latin typeface="High Tower Text" panose="02040502050506030303" pitchFamily="18" charset="0"/>
              </a:rPr>
              <a:t>name </a:t>
            </a:r>
            <a:r>
              <a:rPr lang="en-US" altLang="zh-TW" sz="3600" dirty="0" err="1">
                <a:latin typeface="High Tower Text" panose="02040502050506030303" pitchFamily="18" charset="0"/>
              </a:rPr>
              <a:t>myfile</a:t>
            </a:r>
            <a:r>
              <a:rPr lang="en-US" altLang="zh-TW" sz="3600" dirty="0">
                <a:solidFill>
                  <a:srgbClr val="CC3300"/>
                </a:solidFill>
                <a:latin typeface="High Tower Text" panose="02040502050506030303" pitchFamily="18" charset="0"/>
              </a:rPr>
              <a:t>`</a:t>
            </a:r>
            <a:endParaRPr lang="en-US" altLang="zh-TW" dirty="0">
              <a:solidFill>
                <a:srgbClr val="CC3300"/>
              </a:solidFill>
              <a:latin typeface="High Tower Text" panose="02040502050506030303" pitchFamily="18" charset="0"/>
            </a:endParaRPr>
          </a:p>
          <a:p>
            <a:pPr eaLnBrk="1" hangingPunct="1">
              <a:buFontTx/>
              <a:buNone/>
            </a:pPr>
            <a:endParaRPr lang="en-US" altLang="zh-TW" sz="2400" dirty="0"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663338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474942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10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8F75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1" i="0" u="none" strike="noStrike" kern="1200" cap="none" spc="-100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x</a:t>
                      </a:r>
                      <a:r>
                        <a:rPr kumimoji="1" lang="en-US" altLang="en-US" sz="2800" b="1" i="0" u="none" strike="noStrike" kern="1200" cap="none" spc="-50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ar</a:t>
                      </a:r>
                      <a:r>
                        <a:rPr kumimoji="1" lang="en-US" altLang="en-US" sz="2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gs</a:t>
                      </a:r>
                      <a:r>
                        <a:rPr kumimoji="1" lang="en-US" altLang="en-US" sz="1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 </a:t>
                      </a:r>
                      <a:r>
                        <a:rPr kumimoji="1" lang="en-US" altLang="en-US" sz="2800" b="0" i="0" u="none" strike="noStrike" kern="1200" cap="none" spc="-300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(</a:t>
                      </a:r>
                      <a:r>
                        <a:rPr kumimoji="1" lang="en-US" altLang="en-US" sz="2800" b="0" i="0" u="none" strike="noStrike" kern="1200" cap="none" spc="-100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-</a:t>
                      </a:r>
                      <a:r>
                        <a:rPr kumimoji="1" lang="en-US" altLang="en-US" sz="2800" b="0" i="0" u="none" strike="noStrike" kern="1200" cap="none" spc="100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f</a:t>
                      </a:r>
                      <a:r>
                        <a:rPr kumimoji="1" lang="en-US" altLang="en-US" sz="2800" b="0" i="0" u="none" strike="noStrike" kern="1200" cap="none" spc="-300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L</a:t>
                      </a:r>
                      <a:r>
                        <a:rPr kumimoji="1" lang="en-US" altLang="en-US" sz="2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Arial" charset="0"/>
                          <a:ea typeface="新細明體" pitchFamily="18" charset="-120"/>
                          <a:cs typeface="+mn-cs"/>
                        </a:rPr>
                        <a:t>)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0666710"/>
      </p:ext>
    </p:extLst>
  </p:cSld>
  <p:clrMapOvr>
    <a:masterClrMapping/>
  </p:clrMapOvr>
  <p:transition/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57200" y="1905000"/>
            <a:ext cx="8229600" cy="4953024"/>
          </a:xfrm>
        </p:spPr>
        <p:txBody>
          <a:bodyPr>
            <a:normAutofit/>
          </a:bodyPr>
          <a:lstStyle/>
          <a:p>
            <a:pPr eaLnBrk="1" hangingPunct="1">
              <a:lnSpc>
                <a:spcPct val="70000"/>
              </a:lnSpc>
              <a:defRPr/>
            </a:pPr>
            <a:r>
              <a:rPr lang="en-US" altLang="zh-TW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Ctrl-K = 	Cut everything on the command-		line beyond the cursor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TW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Ctrl-Y = 	Paste onto the command line at the 		cursor position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TW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Ctrl-A = 	Move cursor to the front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TW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Ctrl-E = 	Move cursor to the end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TW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Ctrl-G =	Kill the current command (often 			you’ll need to hit it several times)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TW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Ctrl-S /Ctrl-R = Search forward/reverse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TW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Esc,&lt; / Esc,&gt; = Jump to beginning/end of file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TW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Ctrl-</a:t>
            </a:r>
            <a:r>
              <a:rPr lang="en-US" altLang="zh-TW" sz="30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X,Ctr</a:t>
            </a:r>
            <a:r>
              <a:rPr lang="en-US" altLang="zh-TW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-S = Save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TW" sz="30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Ctr</a:t>
            </a:r>
            <a:r>
              <a:rPr lang="en-US" altLang="zh-TW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-X, </a:t>
            </a:r>
            <a:r>
              <a:rPr lang="en-US" altLang="zh-TW" sz="3000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Ctr</a:t>
            </a:r>
            <a:r>
              <a:rPr lang="en-US" altLang="zh-TW" sz="3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-C = Exit</a:t>
            </a:r>
          </a:p>
        </p:txBody>
      </p:sp>
      <p:sp>
        <p:nvSpPr>
          <p:cNvPr id="51205" name="Rectangle 2"/>
          <p:cNvSpPr>
            <a:spLocks noChangeArrowheads="1"/>
          </p:cNvSpPr>
          <p:nvPr/>
        </p:nvSpPr>
        <p:spPr bwMode="auto">
          <a:xfrm>
            <a:off x="0" y="76200"/>
            <a:ext cx="91440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1"/>
          <a:lstStyle/>
          <a:p>
            <a:pPr algn="ctr">
              <a:defRPr/>
            </a:pPr>
            <a:r>
              <a:rPr lang="en-US" altLang="zh-TW" sz="4400" b="0" dirty="0">
                <a:solidFill>
                  <a:srgbClr val="0070C0"/>
                </a:solidFill>
                <a:latin typeface="Arial" pitchFamily="34" charset="0"/>
                <a:cs typeface="+mn-cs"/>
              </a:rPr>
              <a:t>Some special keys that you can use in </a:t>
            </a:r>
            <a:r>
              <a:rPr lang="en-US" altLang="zh-TW" sz="4400" b="0" dirty="0" err="1">
                <a:solidFill>
                  <a:srgbClr val="CC3300"/>
                </a:solidFill>
                <a:latin typeface="Arial" pitchFamily="34" charset="0"/>
                <a:cs typeface="+mn-cs"/>
              </a:rPr>
              <a:t>emacs</a:t>
            </a:r>
            <a:br>
              <a:rPr lang="en-US" altLang="zh-TW" sz="4400" b="0" dirty="0">
                <a:solidFill>
                  <a:srgbClr val="0070C0"/>
                </a:solidFill>
                <a:latin typeface="Arial" pitchFamily="34" charset="0"/>
                <a:cs typeface="+mn-cs"/>
              </a:rPr>
            </a:br>
            <a:endParaRPr lang="en-US" altLang="zh-TW" b="0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  <a:cs typeface="+mn-cs"/>
            </a:endParaRPr>
          </a:p>
        </p:txBody>
      </p:sp>
      <p:sp>
        <p:nvSpPr>
          <p:cNvPr id="5" name="AutoShape 9"/>
          <p:cNvSpPr>
            <a:spLocks noChangeArrowheads="1"/>
          </p:cNvSpPr>
          <p:nvPr/>
        </p:nvSpPr>
        <p:spPr bwMode="auto">
          <a:xfrm>
            <a:off x="5181600" y="5867424"/>
            <a:ext cx="3962400" cy="990600"/>
          </a:xfrm>
          <a:prstGeom prst="wedgeRectCallout">
            <a:avLst>
              <a:gd name="adj1" fmla="val 49798"/>
              <a:gd name="adj2" fmla="val 19967"/>
            </a:avLst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TW" sz="2800" dirty="0"/>
              <a:t>I will not test you on these either. But they are helpful.</a:t>
            </a:r>
          </a:p>
          <a:p>
            <a:endParaRPr lang="en-US" altLang="zh-TW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01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xit" presetSubtype="0" ac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4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9"/>
          <p:cNvSpPr>
            <a:spLocks noChangeArrowheads="1"/>
          </p:cNvSpPr>
          <p:nvPr/>
        </p:nvSpPr>
        <p:spPr bwMode="auto">
          <a:xfrm>
            <a:off x="152400" y="1600200"/>
            <a:ext cx="8763000" cy="5257800"/>
          </a:xfrm>
          <a:prstGeom prst="wedgeRectCallout">
            <a:avLst>
              <a:gd name="adj1" fmla="val 50260"/>
              <a:gd name="adj2" fmla="val 19967"/>
            </a:avLst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zh-TW" sz="2800" dirty="0"/>
              <a:t>If you use </a:t>
            </a:r>
            <a:r>
              <a:rPr lang="en-US" altLang="zh-TW" sz="2800" dirty="0" err="1"/>
              <a:t>emacs</a:t>
            </a:r>
            <a:r>
              <a:rPr lang="en-US" altLang="zh-TW" sz="2800" dirty="0"/>
              <a:t>, you’ll find that it saves a backup version of your file with the same name, except for a “~” at the end. </a:t>
            </a:r>
          </a:p>
          <a:p>
            <a:r>
              <a:rPr lang="en-US" altLang="zh-TW" sz="2800" dirty="0"/>
              <a:t>This can be useful if you accidentally delete something and want to restore the older version.</a:t>
            </a:r>
          </a:p>
          <a:p>
            <a:r>
              <a:rPr lang="en-US" altLang="zh-TW" sz="2800" dirty="0"/>
              <a:t>Similarly, if </a:t>
            </a:r>
            <a:r>
              <a:rPr lang="en-US" altLang="zh-TW" sz="2800" dirty="0" err="1"/>
              <a:t>emacs</a:t>
            </a:r>
            <a:r>
              <a:rPr lang="en-US" altLang="zh-TW" sz="2800" dirty="0"/>
              <a:t> crashes, a file is created, with the same name, except for a “#” at the front. </a:t>
            </a:r>
          </a:p>
          <a:p>
            <a:r>
              <a:rPr lang="en-US" altLang="zh-TW" sz="2800" dirty="0"/>
              <a:t>This file also might have information you want in it. </a:t>
            </a:r>
          </a:p>
          <a:p>
            <a:r>
              <a:rPr lang="en-US" altLang="zh-TW" sz="2800" dirty="0"/>
              <a:t>So, to use one of these backup files, do this:</a:t>
            </a:r>
          </a:p>
          <a:p>
            <a:pPr marL="514350" indent="-514350">
              <a:buAutoNum type="arabicPeriod"/>
            </a:pPr>
            <a:r>
              <a:rPr lang="en-US" altLang="zh-TW" sz="2800" dirty="0"/>
              <a:t>You “less” it and see if it has what you want. </a:t>
            </a:r>
          </a:p>
          <a:p>
            <a:pPr marL="514350" indent="-514350">
              <a:buAutoNum type="arabicPeriod"/>
            </a:pPr>
            <a:r>
              <a:rPr lang="en-US" altLang="zh-TW" sz="2800" dirty="0"/>
              <a:t>You copy it to a new name -- don’t keep using it with the ~ or # symbol in the name (or it might get overwritten later by </a:t>
            </a:r>
            <a:r>
              <a:rPr lang="en-US" altLang="zh-TW" sz="2800" dirty="0" err="1"/>
              <a:t>emacs’s</a:t>
            </a:r>
            <a:r>
              <a:rPr lang="en-US" altLang="zh-TW" sz="2800" dirty="0"/>
              <a:t> backup system.)</a:t>
            </a:r>
          </a:p>
          <a:p>
            <a:endParaRPr lang="en-US" altLang="zh-TW" sz="2800" dirty="0">
              <a:solidFill>
                <a:schemeClr val="bg1"/>
              </a:solidFill>
            </a:endParaRPr>
          </a:p>
        </p:txBody>
      </p:sp>
      <p:sp>
        <p:nvSpPr>
          <p:cNvPr id="51205" name="Rectangle 2"/>
          <p:cNvSpPr>
            <a:spLocks noChangeArrowheads="1"/>
          </p:cNvSpPr>
          <p:nvPr/>
        </p:nvSpPr>
        <p:spPr bwMode="auto">
          <a:xfrm>
            <a:off x="0" y="76200"/>
            <a:ext cx="91440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1"/>
          <a:lstStyle/>
          <a:p>
            <a:pPr algn="ctr">
              <a:defRPr/>
            </a:pPr>
            <a:r>
              <a:rPr lang="en-US" altLang="zh-TW" sz="4400" b="0" dirty="0">
                <a:solidFill>
                  <a:srgbClr val="0070C0"/>
                </a:solidFill>
                <a:latin typeface="Arial" pitchFamily="34" charset="0"/>
                <a:cs typeface="+mn-cs"/>
              </a:rPr>
              <a:t>Some special keys that you can use in </a:t>
            </a:r>
            <a:r>
              <a:rPr lang="en-US" altLang="zh-TW" sz="4400" b="0" dirty="0" err="1">
                <a:solidFill>
                  <a:srgbClr val="CC3300"/>
                </a:solidFill>
                <a:latin typeface="Arial" pitchFamily="34" charset="0"/>
                <a:cs typeface="+mn-cs"/>
              </a:rPr>
              <a:t>emacs</a:t>
            </a:r>
            <a:br>
              <a:rPr lang="en-US" altLang="zh-TW" sz="4400" b="0" dirty="0">
                <a:solidFill>
                  <a:srgbClr val="0070C0"/>
                </a:solidFill>
                <a:latin typeface="Arial" pitchFamily="34" charset="0"/>
                <a:cs typeface="+mn-cs"/>
              </a:rPr>
            </a:br>
            <a:endParaRPr lang="en-US" altLang="zh-TW" b="0" dirty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9279706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25908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You can also create your files under Windows, but then you will have to worry about a confusing difference between UNIX and Windows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4294967295"/>
          </p:nvPr>
        </p:nvSpPr>
        <p:spPr>
          <a:xfrm>
            <a:off x="0" y="2743200"/>
            <a:ext cx="9144000" cy="4114800"/>
          </a:xfrm>
        </p:spPr>
        <p:txBody>
          <a:bodyPr/>
          <a:lstStyle/>
          <a:p>
            <a:pPr eaLnBrk="1" hangingPunct="1"/>
            <a:r>
              <a:rPr lang="en-US" altLang="zh-TW" sz="2800" dirty="0"/>
              <a:t>A Windows text file is formatted slightly differently than a UNIX text file. </a:t>
            </a:r>
          </a:p>
          <a:p>
            <a:pPr lvl="1" eaLnBrk="1" hangingPunct="1"/>
            <a:r>
              <a:rPr lang="en-US" altLang="zh-TW" sz="2400" dirty="0"/>
              <a:t>UNIX place a ‘\n’ character at the end of each line</a:t>
            </a:r>
          </a:p>
          <a:p>
            <a:pPr lvl="1" eaLnBrk="1" hangingPunct="1"/>
            <a:r>
              <a:rPr lang="en-US" altLang="zh-TW" sz="2400" dirty="0"/>
              <a:t>Windows places ‘\r’ </a:t>
            </a:r>
            <a:r>
              <a:rPr lang="en-US" altLang="zh-TW" sz="2400" i="1" dirty="0"/>
              <a:t>and then </a:t>
            </a:r>
            <a:r>
              <a:rPr lang="en-US" altLang="zh-TW" sz="2400" dirty="0"/>
              <a:t>‘\n’ at the end of each line</a:t>
            </a:r>
          </a:p>
          <a:p>
            <a:pPr lvl="1" eaLnBrk="1" hangingPunct="1"/>
            <a:r>
              <a:rPr lang="en-US" altLang="zh-TW" sz="2400" dirty="0"/>
              <a:t>As usual, the UNIX format makes more sense, because you don’t need two characters to do the job of one.</a:t>
            </a:r>
          </a:p>
          <a:p>
            <a:pPr eaLnBrk="1" hangingPunct="1"/>
            <a:r>
              <a:rPr lang="en-US" altLang="zh-TW" sz="2800" dirty="0"/>
              <a:t>This problem arises if you:</a:t>
            </a:r>
          </a:p>
          <a:p>
            <a:pPr lvl="1" eaLnBrk="1" hangingPunct="1"/>
            <a:r>
              <a:rPr lang="en-US" altLang="zh-TW" sz="2400" dirty="0"/>
              <a:t>download a text file that is in Windows format</a:t>
            </a:r>
          </a:p>
          <a:p>
            <a:pPr lvl="1" eaLnBrk="1" hangingPunct="1"/>
            <a:r>
              <a:rPr lang="en-US" altLang="zh-TW" sz="2400" dirty="0"/>
              <a:t>Or if you create the file in Windows, then save it into Cygwin</a:t>
            </a:r>
          </a:p>
          <a:p>
            <a:pPr eaLnBrk="1" hangingPunct="1"/>
            <a:endParaRPr lang="zh-TW" altLang="en-US" dirty="0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93198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33363"/>
            <a:ext cx="8229600" cy="60801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870430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d2u/u2d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gzip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tar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AutoShape 6">
            <a:extLst>
              <a:ext uri="{FF2B5EF4-FFF2-40B4-BE49-F238E27FC236}">
                <a16:creationId xmlns:a16="http://schemas.microsoft.com/office/drawing/2014/main" id="{E5938B01-C556-4193-9446-C06DDCA1F8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6500" y="2564904"/>
            <a:ext cx="3970338" cy="1403350"/>
          </a:xfrm>
          <a:prstGeom prst="wedgeRoundRectCallout">
            <a:avLst>
              <a:gd name="adj1" fmla="val -79218"/>
              <a:gd name="adj2" fmla="val -10505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To understand this one, let’s get some background on file formats…</a:t>
            </a:r>
          </a:p>
        </p:txBody>
      </p:sp>
    </p:spTree>
    <p:extLst>
      <p:ext uri="{BB962C8B-B14F-4D97-AF65-F5344CB8AC3E}">
        <p14:creationId xmlns:p14="http://schemas.microsoft.com/office/powerpoint/2010/main" val="1502863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752600"/>
          </a:xfrm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10068E"/>
                </a:solidFill>
              </a:rPr>
              <a:t>Windows text files are formatted differently than UNIX text files 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4294967295"/>
          </p:nvPr>
        </p:nvSpPr>
        <p:spPr>
          <a:xfrm>
            <a:off x="0" y="1828800"/>
            <a:ext cx="9144000" cy="5029200"/>
          </a:xfrm>
        </p:spPr>
        <p:txBody>
          <a:bodyPr/>
          <a:lstStyle/>
          <a:p>
            <a:pPr indent="-282575" eaLnBrk="1" hangingPunct="1">
              <a:spcAft>
                <a:spcPts val="2400"/>
              </a:spcAft>
              <a:defRPr/>
            </a:pPr>
            <a:r>
              <a:rPr lang="en-US" altLang="zh-TW" sz="2800" dirty="0"/>
              <a:t>UNIX puts a ‘</a:t>
            </a:r>
            <a:r>
              <a:rPr lang="en-US" altLang="zh-TW" sz="2800" b="1" dirty="0"/>
              <a:t>\n</a:t>
            </a:r>
            <a:r>
              <a:rPr lang="en-US" altLang="zh-TW" sz="2800" dirty="0"/>
              <a:t>’ character at the end of each line</a:t>
            </a:r>
          </a:p>
          <a:p>
            <a:pPr indent="-282575" eaLnBrk="1" hangingPunct="1">
              <a:spcAft>
                <a:spcPts val="2400"/>
              </a:spcAft>
              <a:defRPr/>
            </a:pPr>
            <a:r>
              <a:rPr lang="en-US" altLang="zh-TW" sz="2800" dirty="0"/>
              <a:t>Windows puts ‘</a:t>
            </a:r>
            <a:r>
              <a:rPr lang="en-US" altLang="zh-TW" sz="2800" b="1" dirty="0"/>
              <a:t>\r</a:t>
            </a:r>
            <a:r>
              <a:rPr lang="en-US" altLang="zh-TW" sz="2800" dirty="0"/>
              <a:t>’ </a:t>
            </a:r>
            <a:r>
              <a:rPr lang="en-US" altLang="zh-TW" sz="2800" i="1" dirty="0"/>
              <a:t>and then </a:t>
            </a:r>
            <a:r>
              <a:rPr lang="en-US" altLang="zh-TW" sz="2800" dirty="0"/>
              <a:t>‘</a:t>
            </a:r>
            <a:r>
              <a:rPr lang="en-US" altLang="zh-TW" sz="2800" b="1" dirty="0"/>
              <a:t>\n</a:t>
            </a:r>
            <a:r>
              <a:rPr lang="en-US" altLang="zh-TW" sz="2800" dirty="0"/>
              <a:t>’ at the end of each line</a:t>
            </a:r>
          </a:p>
          <a:p>
            <a:pPr marL="344488" indent="0" eaLnBrk="1" hangingPunct="1">
              <a:spcAft>
                <a:spcPts val="2400"/>
              </a:spcAft>
              <a:buFontTx/>
              <a:buNone/>
              <a:defRPr/>
            </a:pPr>
            <a:r>
              <a:rPr lang="en-US" altLang="zh-TW" sz="2800" dirty="0"/>
              <a:t>(The UNIX format makes more sense, because you don’t need two characters to do the job of one.)</a:t>
            </a:r>
          </a:p>
          <a:p>
            <a:pPr indent="-282575" eaLnBrk="1" hangingPunct="1">
              <a:defRPr/>
            </a:pPr>
            <a:r>
              <a:rPr lang="en-US" altLang="zh-TW" sz="2800" dirty="0"/>
              <a:t>This problem arises if you:</a:t>
            </a:r>
          </a:p>
          <a:p>
            <a:pPr lvl="1" eaLnBrk="1" hangingPunct="1">
              <a:defRPr/>
            </a:pPr>
            <a:r>
              <a:rPr lang="en-US" altLang="zh-TW" sz="2400" dirty="0"/>
              <a:t>Download a text file that is in Windows format</a:t>
            </a:r>
          </a:p>
          <a:p>
            <a:pPr lvl="1" eaLnBrk="1" hangingPunct="1">
              <a:defRPr/>
            </a:pPr>
            <a:r>
              <a:rPr lang="en-US" altLang="zh-TW" sz="2400" dirty="0"/>
              <a:t>Or if you create the file in Windows, then save it into Cygwin</a:t>
            </a:r>
          </a:p>
          <a:p>
            <a:pPr eaLnBrk="1" hangingPunct="1">
              <a:defRPr/>
            </a:pP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1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/home/Me/PA2/rooms</a:t>
            </a:r>
          </a:p>
          <a:p>
            <a:pPr>
              <a:lnSpc>
                <a:spcPct val="93000"/>
              </a:lnSpc>
            </a:pPr>
            <a:r>
              <a:rPr lang="en-US" sz="2400" b="0" spc="-17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sz="2400" b="0" spc="-170" dirty="0" err="1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chemeClr val="bg1"/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dirty="0">
              <a:solidFill>
                <a:srgbClr val="FF33CC"/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0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 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1865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Number Placeholder 1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2490652-E4DB-4395-981A-8503831DDB14}" type="slidenum">
              <a:rPr kumimoji="1" lang="zh-TW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160</a:t>
            </a:fld>
            <a:endParaRPr kumimoji="1" lang="en-US" altLang="zh-TW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16739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676275"/>
            <a:ext cx="9058275" cy="618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3962400" y="1143000"/>
            <a:ext cx="3581400" cy="990600"/>
          </a:xfrm>
          <a:prstGeom prst="wedgeRoundRectCallout">
            <a:avLst>
              <a:gd name="adj1" fmla="val -125750"/>
              <a:gd name="adj2" fmla="val 116292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‘\n’ is also called the </a:t>
            </a:r>
            <a:r>
              <a:rPr kumimoji="1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line feed</a:t>
            </a:r>
            <a:r>
              <a:rPr kumimoji="1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character (LF).</a:t>
            </a:r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3810000" y="3505200"/>
            <a:ext cx="3733800" cy="990600"/>
          </a:xfrm>
          <a:prstGeom prst="wedgeRoundRectCallout">
            <a:avLst>
              <a:gd name="adj1" fmla="val -118041"/>
              <a:gd name="adj2" fmla="val -67076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‘\r’ is called the </a:t>
            </a:r>
            <a:r>
              <a:rPr kumimoji="1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carriage return</a:t>
            </a:r>
            <a:r>
              <a:rPr kumimoji="1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character (CR).</a:t>
            </a:r>
          </a:p>
        </p:txBody>
      </p:sp>
      <p:sp>
        <p:nvSpPr>
          <p:cNvPr id="6" name="Rounded Rectangular Callout 5"/>
          <p:cNvSpPr>
            <a:spLocks noChangeArrowheads="1"/>
          </p:cNvSpPr>
          <p:nvPr/>
        </p:nvSpPr>
        <p:spPr bwMode="auto">
          <a:xfrm>
            <a:off x="117475" y="5241925"/>
            <a:ext cx="5105400" cy="1616075"/>
          </a:xfrm>
          <a:prstGeom prst="wedgeRoundRectCallout">
            <a:avLst>
              <a:gd name="adj1" fmla="val 67161"/>
              <a:gd name="adj2" fmla="val -13122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Typewriters once had </a:t>
            </a:r>
            <a:r>
              <a:rPr kumimoji="1" lang="en-US" altLang="zh-TW" sz="2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carriages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The meaning of a 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10068E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carriage return 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is: “</a:t>
            </a:r>
            <a:r>
              <a:rPr kumimoji="1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go to the beginning of the line, but don’t go down a line.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”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0" y="0"/>
            <a:ext cx="9144000" cy="676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4400" b="0" i="0" u="none" strike="noStrike" kern="0" cap="none" spc="0" normalizeH="0" baseline="0" noProof="0" dirty="0">
                <a:ln>
                  <a:noFill/>
                </a:ln>
                <a:solidFill>
                  <a:srgbClr val="10068E"/>
                </a:solidFill>
                <a:effectLst/>
                <a:uLnTx/>
                <a:uFillTx/>
                <a:latin typeface="Arial"/>
                <a:ea typeface="新細明體"/>
                <a:cs typeface="+mj-cs"/>
              </a:rPr>
              <a:t>ASCII codes for \n and \r</a:t>
            </a:r>
          </a:p>
        </p:txBody>
      </p:sp>
      <p:pic>
        <p:nvPicPr>
          <p:cNvPr id="1026" name="Picture 2" descr="Image result for typewriter carriage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600" y="4724399"/>
            <a:ext cx="3810000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/>
          <p:cNvCxnSpPr/>
          <p:nvPr/>
        </p:nvCxnSpPr>
        <p:spPr bwMode="auto">
          <a:xfrm flipV="1">
            <a:off x="4648200" y="5105400"/>
            <a:ext cx="1028700" cy="685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333399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6" grpId="1" animBg="1"/>
    </p:bld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914400" y="838200"/>
            <a:ext cx="5829300" cy="36957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新細明體" charset="-120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914400" y="838200"/>
            <a:ext cx="5829300" cy="36957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  cd </a:t>
            </a:r>
            <a:r>
              <a:rPr kumimoji="1" lang="en-US" sz="1800" b="0" i="0" u="none" strike="noStrike" kern="1200" cap="none" spc="-30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Bookman Old Style" panose="02050604050505020204" pitchFamily="18" charset="0"/>
                <a:ea typeface="LiSu" panose="02010509060101010101" pitchFamily="49" charset="-122"/>
                <a:cs typeface="+mn-cs"/>
              </a:rPr>
              <a:t>~</a:t>
            </a:r>
            <a:r>
              <a:rPr kumimoji="1" lang="en-US" sz="1800" b="0" i="0" u="none" strike="noStrike" kern="1200" cap="none" spc="-10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/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UNIX</a:t>
            </a:r>
            <a:r>
              <a:rPr kumimoji="1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Bernard MT Condensed" panose="02050806060905020404" pitchFamily="18" charset="0"/>
                <a:ea typeface="LiSu" panose="02010509060101010101" pitchFamily="49" charset="-122"/>
                <a:cs typeface="Times New Roman" panose="02020603050405020304" pitchFamily="18" charset="0"/>
              </a:rPr>
              <a:t>_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L</a:t>
            </a:r>
            <a:r>
              <a:rPr kumimoji="1" lang="en-US" sz="1800" b="0" i="0" u="none" strike="noStrike" kern="1200" cap="none" spc="-20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1</a:t>
            </a:r>
            <a:r>
              <a:rPr kumimoji="1" lang="en-US" sz="1800" b="0" i="0" u="none" strike="noStrike" kern="1200" cap="none" spc="-30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/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subdir3</a:t>
            </a: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Bookman Old Style" panose="02050604050505020204" pitchFamily="18" charset="0"/>
              <a:ea typeface="LiSu" panose="020105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  cat </a:t>
            </a:r>
            <a:r>
              <a:rPr kumimoji="1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filewithLFs</a:t>
            </a: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iSu" panose="02010509060101010101" pitchFamily="49" charset="-122"/>
              <a:ea typeface="LiSu" panose="020105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1234567890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abcdefgh</a:t>
            </a: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iSu" panose="02010509060101010101" pitchFamily="49" charset="-122"/>
              <a:ea typeface="LiSu" panose="020105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ABCDEF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xyz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  cat </a:t>
            </a:r>
            <a:r>
              <a:rPr kumimoji="1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filewithCRLFs</a:t>
            </a: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iSu" panose="02010509060101010101" pitchFamily="49" charset="-122"/>
              <a:ea typeface="LiSu" panose="020105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1234567890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abcdefgh</a:t>
            </a: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iSu" panose="02010509060101010101" pitchFamily="49" charset="-122"/>
              <a:ea typeface="LiSu" panose="020105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ABCDEF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xyz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  cat </a:t>
            </a:r>
            <a:r>
              <a:rPr kumimoji="1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filewithCRs</a:t>
            </a: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iSu" panose="02010509060101010101" pitchFamily="49" charset="-122"/>
              <a:ea typeface="LiSu" panose="020105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  zDEFgh90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 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High Tower Text" panose="02040502050506030303" pitchFamily="18" charset="0"/>
                <a:ea typeface="LiSu" panose="02010509060101010101" pitchFamily="49" charset="-122"/>
                <a:cs typeface="+mn-cs"/>
              </a:rPr>
              <a:t>l</a:t>
            </a:r>
            <a:r>
              <a:rPr kumimoji="1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s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High Tower Text" panose="02040502050506030303" pitchFamily="18" charset="0"/>
                <a:ea typeface="LiSu" panose="02010509060101010101" pitchFamily="49" charset="-122"/>
                <a:cs typeface="+mn-cs"/>
              </a:rPr>
              <a:t>l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total 3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</a:t>
            </a:r>
            <a:r>
              <a:rPr kumimoji="1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rw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r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--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r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--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 1 Me None </a:t>
            </a:r>
            <a:r>
              <a:rPr kumimoji="1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4700"/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35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 Feb 13 20:25 </a:t>
            </a:r>
            <a:r>
              <a:rPr kumimoji="1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filewithCRLFs</a:t>
            </a: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iSu" panose="02010509060101010101" pitchFamily="49" charset="-122"/>
              <a:ea typeface="LiSu" panose="020105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</a:t>
            </a:r>
            <a:r>
              <a:rPr kumimoji="1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rw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r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--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r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--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 1 Me None 31 Feb 13 20:27 </a:t>
            </a:r>
            <a:r>
              <a:rPr kumimoji="1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filewithCRs</a:t>
            </a: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iSu" panose="02010509060101010101" pitchFamily="49" charset="-122"/>
              <a:ea typeface="LiSu" panose="020105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</a:t>
            </a:r>
            <a:r>
              <a:rPr kumimoji="1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rw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r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--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r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Andale Mono"/>
                <a:ea typeface="LiSu" panose="02010509060101010101" pitchFamily="49" charset="-122"/>
                <a:cs typeface="+mn-cs"/>
              </a:rPr>
              <a:t>--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 1 Me None 31 Feb 13 20:25 </a:t>
            </a:r>
            <a:r>
              <a:rPr kumimoji="1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filewithLFs</a:t>
            </a: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iSu" panose="02010509060101010101" pitchFamily="49" charset="-122"/>
              <a:ea typeface="LiSu" panose="020105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iSu" panose="02010509060101010101" pitchFamily="49" charset="-122"/>
                <a:ea typeface="LiSu" panose="02010509060101010101" pitchFamily="49" charset="-122"/>
                <a:cs typeface="+mn-cs"/>
              </a:rPr>
              <a:t>%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iSu" panose="02010509060101010101" pitchFamily="49" charset="-122"/>
              <a:ea typeface="LiSu" panose="02010509060101010101" pitchFamily="49" charset="-122"/>
              <a:cs typeface="+mn-cs"/>
            </a:endParaRPr>
          </a:p>
        </p:txBody>
      </p:sp>
      <p:sp>
        <p:nvSpPr>
          <p:cNvPr id="41" name="Rounded Rectangular Callout 40"/>
          <p:cNvSpPr>
            <a:spLocks noChangeArrowheads="1"/>
          </p:cNvSpPr>
          <p:nvPr/>
        </p:nvSpPr>
        <p:spPr bwMode="auto">
          <a:xfrm>
            <a:off x="3924300" y="876300"/>
            <a:ext cx="4876800" cy="952500"/>
          </a:xfrm>
          <a:prstGeom prst="wedgeRoundRectCallout">
            <a:avLst>
              <a:gd name="adj1" fmla="val -69824"/>
              <a:gd name="adj2" fmla="val -21325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Each line of this file ends with \n.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(In other words, it is UNIX format.)</a:t>
            </a:r>
          </a:p>
        </p:txBody>
      </p:sp>
      <p:sp>
        <p:nvSpPr>
          <p:cNvPr id="54" name="Rectangle 53"/>
          <p:cNvSpPr/>
          <p:nvPr/>
        </p:nvSpPr>
        <p:spPr bwMode="auto">
          <a:xfrm>
            <a:off x="914400" y="864000"/>
            <a:ext cx="228600" cy="25146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Lucida Sans Unicode" panose="020B0602030504020204" pitchFamily="34" charset="0"/>
                <a:ea typeface="LiSu" panose="02010509060101010101" pitchFamily="49" charset="-122"/>
                <a:cs typeface="Lucida Sans Unicode" panose="020B0602030504020204" pitchFamily="34" charset="0"/>
              </a:rPr>
              <a:t>%</a:t>
            </a:r>
          </a:p>
          <a:p>
            <a:pPr marL="0" marR="0" lvl="0" indent="0" algn="l" defTabSz="914400" rtl="0" eaLnBrk="0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Lucida Sans Unicode" panose="020B0602030504020204" pitchFamily="34" charset="0"/>
              <a:ea typeface="LiSu" panose="02010509060101010101" pitchFamily="49" charset="-122"/>
              <a:cs typeface="Lucida Sans Unicode" panose="020B0602030504020204" pitchFamily="34" charset="0"/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>
            <a:off x="3410712" y="838200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2953512" y="1048512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3172968" y="2008632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944368" y="2968625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1161236" y="838200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1161236" y="1039368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1161236" y="2000250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1161236" y="2959608"/>
            <a:ext cx="0" cy="19202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1161236" y="3151632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ounded Rectangular Callout 56"/>
          <p:cNvSpPr>
            <a:spLocks noChangeArrowheads="1"/>
          </p:cNvSpPr>
          <p:nvPr/>
        </p:nvSpPr>
        <p:spPr bwMode="auto">
          <a:xfrm>
            <a:off x="3886200" y="1828800"/>
            <a:ext cx="4876800" cy="952500"/>
          </a:xfrm>
          <a:prstGeom prst="wedgeRoundRectCallout">
            <a:avLst>
              <a:gd name="adj1" fmla="val -64933"/>
              <a:gd name="adj2" fmla="val -22021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Each line of this file ends with \r\n.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(In other words, it is DOS format.)</a:t>
            </a:r>
          </a:p>
        </p:txBody>
      </p:sp>
      <p:sp>
        <p:nvSpPr>
          <p:cNvPr id="58" name="Rounded Rectangular Callout 57"/>
          <p:cNvSpPr>
            <a:spLocks noChangeArrowheads="1"/>
          </p:cNvSpPr>
          <p:nvPr/>
        </p:nvSpPr>
        <p:spPr bwMode="auto">
          <a:xfrm>
            <a:off x="3886200" y="2781300"/>
            <a:ext cx="4876800" cy="952500"/>
          </a:xfrm>
          <a:prstGeom prst="wedgeRoundRectCallout">
            <a:avLst>
              <a:gd name="adj1" fmla="val -69960"/>
              <a:gd name="adj2" fmla="val -1993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Each line of this file ends with \r.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(In other words, it is MAC format.)</a:t>
            </a:r>
          </a:p>
        </p:txBody>
      </p:sp>
      <p:sp>
        <p:nvSpPr>
          <p:cNvPr id="3" name="Oval Callout 2"/>
          <p:cNvSpPr/>
          <p:nvPr/>
        </p:nvSpPr>
        <p:spPr bwMode="auto">
          <a:xfrm>
            <a:off x="1943100" y="1600200"/>
            <a:ext cx="2247900" cy="1219200"/>
          </a:xfrm>
          <a:prstGeom prst="wedgeEllipseCallout">
            <a:avLst>
              <a:gd name="adj1" fmla="val -47452"/>
              <a:gd name="adj2" fmla="val -56977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Unix format, so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 of course UNIX can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display it correctly.</a:t>
            </a:r>
          </a:p>
        </p:txBody>
      </p:sp>
      <p:sp>
        <p:nvSpPr>
          <p:cNvPr id="60" name="Oval Callout 59"/>
          <p:cNvSpPr/>
          <p:nvPr/>
        </p:nvSpPr>
        <p:spPr bwMode="auto">
          <a:xfrm>
            <a:off x="1943100" y="2476500"/>
            <a:ext cx="2857500" cy="1524000"/>
          </a:xfrm>
          <a:prstGeom prst="wedgeEllipseCallout">
            <a:avLst>
              <a:gd name="adj1" fmla="val -47452"/>
              <a:gd name="adj2" fmla="val -56977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72000" rIns="9144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Looks</a:t>
            </a:r>
            <a:r>
              <a:rPr kumimoji="1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OK.</a:t>
            </a:r>
            <a:r>
              <a:rPr kumimoji="1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Why? </a:t>
            </a:r>
          </a:p>
          <a:p>
            <a:pPr marL="0" marR="0" lvl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Because</a:t>
            </a:r>
            <a:r>
              <a:rPr kumimoji="1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\r</a:t>
            </a:r>
            <a:r>
              <a:rPr kumimoji="1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goes</a:t>
            </a:r>
            <a:r>
              <a:rPr kumimoji="1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left,</a:t>
            </a:r>
            <a:r>
              <a:rPr kumimoji="1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then</a:t>
            </a:r>
          </a:p>
          <a:p>
            <a:pPr marL="0" marR="0" lvl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\n goes down AND left, but</a:t>
            </a:r>
          </a:p>
          <a:p>
            <a:pPr marL="0" marR="0" lvl="0" indent="0" algn="ctr" defTabSz="914400" rtl="0" eaLnBrk="1" fontAlgn="base" latinLnBrk="0" hangingPunct="1">
              <a:lnSpc>
                <a:spcPct val="82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going left twice ends up</a:t>
            </a:r>
          </a:p>
          <a:p>
            <a:pPr marL="0" marR="0" lvl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looking the same as</a:t>
            </a:r>
            <a:b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</a:br>
            <a:r>
              <a:rPr kumimoji="1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doing</a:t>
            </a:r>
            <a:r>
              <a:rPr kumimoji="1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it</a:t>
            </a:r>
            <a:r>
              <a:rPr kumimoji="1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once.</a:t>
            </a:r>
          </a:p>
        </p:txBody>
      </p:sp>
      <p:sp>
        <p:nvSpPr>
          <p:cNvPr id="61" name="Oval Callout 60"/>
          <p:cNvSpPr/>
          <p:nvPr/>
        </p:nvSpPr>
        <p:spPr bwMode="auto">
          <a:xfrm>
            <a:off x="2095500" y="3390900"/>
            <a:ext cx="1371600" cy="800100"/>
          </a:xfrm>
          <a:prstGeom prst="wedgeEllipseCallout">
            <a:avLst>
              <a:gd name="adj1" fmla="val -47452"/>
              <a:gd name="adj2" fmla="val -56977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What is</a:t>
            </a:r>
          </a:p>
          <a:p>
            <a:pPr marL="0" marR="0" lvl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this mess?</a:t>
            </a:r>
          </a:p>
        </p:txBody>
      </p:sp>
      <p:sp>
        <p:nvSpPr>
          <p:cNvPr id="62" name="Oval Callout 61"/>
          <p:cNvSpPr/>
          <p:nvPr/>
        </p:nvSpPr>
        <p:spPr bwMode="auto">
          <a:xfrm>
            <a:off x="1028700" y="3771900"/>
            <a:ext cx="1371600" cy="800100"/>
          </a:xfrm>
          <a:prstGeom prst="wedgeEllipseCallout">
            <a:avLst>
              <a:gd name="adj1" fmla="val -38150"/>
              <a:gd name="adj2" fmla="val -118106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0" rIns="9144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Why is </a:t>
            </a:r>
            <a:b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</a:b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my cursor</a:t>
            </a:r>
            <a:b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</a:b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here?</a:t>
            </a:r>
          </a:p>
        </p:txBody>
      </p:sp>
      <p:cxnSp>
        <p:nvCxnSpPr>
          <p:cNvPr id="64" name="Straight Connector 63"/>
          <p:cNvCxnSpPr/>
          <p:nvPr/>
        </p:nvCxnSpPr>
        <p:spPr>
          <a:xfrm>
            <a:off x="1676400" y="3352800"/>
            <a:ext cx="0" cy="18288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1162066" y="4308754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1160301" y="3345170"/>
            <a:ext cx="0" cy="201168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Callout 72"/>
          <p:cNvSpPr/>
          <p:nvPr/>
        </p:nvSpPr>
        <p:spPr bwMode="auto">
          <a:xfrm>
            <a:off x="1104900" y="3581400"/>
            <a:ext cx="1104900" cy="800100"/>
          </a:xfrm>
          <a:prstGeom prst="wedgeEllipseCallout">
            <a:avLst>
              <a:gd name="adj1" fmla="val -36924"/>
              <a:gd name="adj2" fmla="val -87630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0" rIns="91440" bIns="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I'll hit</a:t>
            </a:r>
          </a:p>
          <a:p>
            <a:pPr marL="0" marR="0" lvl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"enter"</a:t>
            </a:r>
          </a:p>
          <a:p>
            <a:pPr marL="0" marR="0" lvl="0" indent="0" algn="ctr" defTabSz="914400" rtl="0" eaLnBrk="1" fontAlgn="base" latinLnBrk="0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now…</a:t>
            </a:r>
          </a:p>
        </p:txBody>
      </p:sp>
      <p:sp>
        <p:nvSpPr>
          <p:cNvPr id="74" name="Oval Callout 73"/>
          <p:cNvSpPr/>
          <p:nvPr/>
        </p:nvSpPr>
        <p:spPr bwMode="auto">
          <a:xfrm>
            <a:off x="3314700" y="3962400"/>
            <a:ext cx="2705100" cy="1790700"/>
          </a:xfrm>
          <a:prstGeom prst="wedgeEllipseCallout">
            <a:avLst>
              <a:gd name="adj1" fmla="val -47452"/>
              <a:gd name="adj2" fmla="val -56977"/>
            </a:avLst>
          </a:prstGeom>
          <a:solidFill>
            <a:srgbClr val="FF47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9144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See that this file is</a:t>
            </a:r>
            <a:b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</a:b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4 characters bigger, as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each of its 4 lines ends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with 2 characters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(instea</a:t>
            </a:r>
            <a:r>
              <a:rPr kumimoji="1" lang="en-US" sz="1800" b="0" i="0" u="none" strike="noStrike" kern="1200" cap="none" spc="-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d </a:t>
            </a:r>
            <a:r>
              <a:rPr kumimoji="1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of jus</a:t>
            </a:r>
            <a:r>
              <a:rPr kumimoji="1" lang="en-US" sz="1800" b="0" i="0" u="none" strike="noStrike" kern="1200" cap="none" spc="-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t 1).</a:t>
            </a:r>
          </a:p>
        </p:txBody>
      </p:sp>
      <p:sp>
        <p:nvSpPr>
          <p:cNvPr id="78" name="Rectangle 77"/>
          <p:cNvSpPr>
            <a:spLocks noChangeArrowheads="1"/>
          </p:cNvSpPr>
          <p:nvPr/>
        </p:nvSpPr>
        <p:spPr bwMode="auto">
          <a:xfrm>
            <a:off x="533400" y="5060950"/>
            <a:ext cx="8001000" cy="179705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Let us see what these three files look like when viewed with </a:t>
            </a:r>
            <a:r>
              <a:rPr kumimoji="1" lang="en-US" altLang="zh-TW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nano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and with </a:t>
            </a:r>
            <a:r>
              <a:rPr kumimoji="1" lang="en-US" altLang="zh-TW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emacs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208514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01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01"/>
                            </p:stCondLst>
                            <p:childTnLst>
                              <p:par>
                                <p:cTn id="2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301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301"/>
                            </p:stCondLst>
                            <p:childTnLst>
                              <p:par>
                                <p:cTn id="4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500"/>
                            </p:stCondLst>
                            <p:childTnLst>
                              <p:par>
                                <p:cTn id="7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501"/>
                            </p:stCondLst>
                            <p:childTnLst>
                              <p:par>
                                <p:cTn id="10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1"/>
                            </p:stCondLst>
                            <p:childTnLst>
                              <p:par>
                                <p:cTn id="10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9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5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4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8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1" dur="500"/>
                                        <p:tgtEl>
                                          <p:spTgt spid="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500"/>
                            </p:stCondLst>
                            <p:childTnLst>
                              <p:par>
                                <p:cTn id="136" presetID="35" presetClass="emph" presetSubtype="0" repeatCount="indefinite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301"/>
                            </p:stCondLst>
                            <p:childTnLst>
                              <p:par>
                                <p:cTn id="1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301"/>
                            </p:stCondLst>
                            <p:childTnLst>
                              <p:par>
                                <p:cTn id="16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6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9" dur="500"/>
                                        <p:tgtEl>
                                          <p:spTgt spid="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000"/>
                            </p:stCondLst>
                            <p:childTnLst>
                              <p:par>
                                <p:cTn id="1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1000"/>
                            </p:stCondLst>
                            <p:childTnLst>
                              <p:par>
                                <p:cTn id="18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5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5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0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1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3" dur="500"/>
                                        <p:tgtEl>
                                          <p:spTgt spid="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1000"/>
                            </p:stCondLst>
                            <p:childTnLst>
                              <p:par>
                                <p:cTn id="2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1000"/>
                            </p:stCondLst>
                            <p:childTnLst>
                              <p:par>
                                <p:cTn id="23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3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301"/>
                            </p:stCondLst>
                            <p:childTnLst>
                              <p:par>
                                <p:cTn id="2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301"/>
                            </p:stCondLst>
                            <p:childTnLst>
                              <p:par>
                                <p:cTn id="250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5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8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1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4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14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7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0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1500"/>
                            </p:stCondLst>
                            <p:childTnLst>
                              <p:par>
                                <p:cTn id="27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1500"/>
                            </p:stCondLst>
                            <p:childTnLst>
                              <p:par>
                                <p:cTn id="27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7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4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8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9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57" grpId="0" animBg="1"/>
      <p:bldP spid="57" grpId="1" animBg="1"/>
      <p:bldP spid="58" grpId="0" animBg="1"/>
      <p:bldP spid="58" grpId="1" animBg="1"/>
      <p:bldP spid="3" grpId="0" animBg="1"/>
      <p:bldP spid="3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73" grpId="0" animBg="1"/>
      <p:bldP spid="73" grpId="1" animBg="1"/>
      <p:bldP spid="74" grpId="0" animBg="1"/>
      <p:bldP spid="74" grpId="1" animBg="1"/>
      <p:bldP spid="78" grpId="0" animBg="1"/>
    </p:bld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30"/>
          <a:stretch>
            <a:fillRect/>
          </a:stretch>
        </p:blipFill>
        <p:spPr bwMode="auto">
          <a:xfrm>
            <a:off x="0" y="0"/>
            <a:ext cx="9144000" cy="665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4" name="Rectangle 93"/>
          <p:cNvSpPr/>
          <p:nvPr/>
        </p:nvSpPr>
        <p:spPr bwMode="auto">
          <a:xfrm>
            <a:off x="533400" y="5276800"/>
            <a:ext cx="1181100" cy="1143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…\UNIX_L1\subdir3</a:t>
            </a:r>
          </a:p>
        </p:txBody>
      </p:sp>
      <p:sp>
        <p:nvSpPr>
          <p:cNvPr id="88" name="Rectangle 87"/>
          <p:cNvSpPr/>
          <p:nvPr/>
        </p:nvSpPr>
        <p:spPr bwMode="auto">
          <a:xfrm>
            <a:off x="2625105" y="3552506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~/UNIX_L1/subdir3</a:t>
            </a:r>
          </a:p>
        </p:txBody>
      </p:sp>
      <p:sp>
        <p:nvSpPr>
          <p:cNvPr id="87" name="Rectangle 86"/>
          <p:cNvSpPr/>
          <p:nvPr/>
        </p:nvSpPr>
        <p:spPr bwMode="auto">
          <a:xfrm>
            <a:off x="198088" y="4621641"/>
            <a:ext cx="381000" cy="128016"/>
          </a:xfrm>
          <a:prstGeom prst="rect">
            <a:avLst/>
          </a:prstGeom>
          <a:solidFill>
            <a:srgbClr val="7B99E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8E3F7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subdir3</a:t>
            </a:r>
          </a:p>
        </p:txBody>
      </p:sp>
      <p:sp>
        <p:nvSpPr>
          <p:cNvPr id="89" name="Rectangle 88"/>
          <p:cNvSpPr/>
          <p:nvPr/>
        </p:nvSpPr>
        <p:spPr bwMode="auto">
          <a:xfrm>
            <a:off x="6823852" y="3802923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~/UNIX_L1/subdir3</a:t>
            </a:r>
          </a:p>
        </p:txBody>
      </p:sp>
      <p:sp>
        <p:nvSpPr>
          <p:cNvPr id="90" name="Rectangle 89"/>
          <p:cNvSpPr/>
          <p:nvPr/>
        </p:nvSpPr>
        <p:spPr bwMode="auto">
          <a:xfrm>
            <a:off x="4567099" y="3560095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~/UNIX_L1/subdir3</a:t>
            </a:r>
          </a:p>
        </p:txBody>
      </p:sp>
      <p:sp>
        <p:nvSpPr>
          <p:cNvPr id="91" name="Rectangle 90"/>
          <p:cNvSpPr/>
          <p:nvPr/>
        </p:nvSpPr>
        <p:spPr bwMode="auto">
          <a:xfrm>
            <a:off x="2625738" y="64008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~/UNIX_L1/subdir3</a:t>
            </a:r>
          </a:p>
        </p:txBody>
      </p:sp>
      <p:sp>
        <p:nvSpPr>
          <p:cNvPr id="92" name="Rectangle 91"/>
          <p:cNvSpPr/>
          <p:nvPr/>
        </p:nvSpPr>
        <p:spPr bwMode="auto">
          <a:xfrm>
            <a:off x="2625738" y="2235885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~/UNIX_L1/subdir3</a:t>
            </a:r>
          </a:p>
        </p:txBody>
      </p:sp>
      <p:sp>
        <p:nvSpPr>
          <p:cNvPr id="93" name="Rectangle 92"/>
          <p:cNvSpPr/>
          <p:nvPr/>
        </p:nvSpPr>
        <p:spPr bwMode="auto">
          <a:xfrm>
            <a:off x="2625738" y="1143000"/>
            <a:ext cx="1104900" cy="128016"/>
          </a:xfrm>
          <a:prstGeom prst="rect">
            <a:avLst/>
          </a:prstGeom>
          <a:solidFill>
            <a:srgbClr val="7F9CE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~/UNIX_L1/subdir3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0" y="0"/>
            <a:ext cx="2362200" cy="2628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新細明體" charset="-120"/>
              <a:cs typeface="+mn-cs"/>
            </a:endParaRPr>
          </a:p>
        </p:txBody>
      </p:sp>
      <p:sp>
        <p:nvSpPr>
          <p:cNvPr id="44" name="Rectangle 43"/>
          <p:cNvSpPr>
            <a:spLocks noChangeArrowheads="1"/>
          </p:cNvSpPr>
          <p:nvPr/>
        </p:nvSpPr>
        <p:spPr bwMode="auto">
          <a:xfrm>
            <a:off x="2362200" y="4572000"/>
            <a:ext cx="6858000" cy="2286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11" name="Group 10"/>
          <p:cNvGrpSpPr>
            <a:grpSpLocks/>
          </p:cNvGrpSpPr>
          <p:nvPr/>
        </p:nvGrpSpPr>
        <p:grpSpPr bwMode="auto">
          <a:xfrm>
            <a:off x="0" y="-49213"/>
            <a:ext cx="9144000" cy="6754813"/>
            <a:chOff x="0" y="-33339"/>
            <a:chExt cx="9144000" cy="6754813"/>
          </a:xfrm>
        </p:grpSpPr>
        <p:sp>
          <p:nvSpPr>
            <p:cNvPr id="117800" name="Rectangle 3"/>
            <p:cNvSpPr>
              <a:spLocks noChangeArrowheads="1"/>
            </p:cNvSpPr>
            <p:nvPr/>
          </p:nvSpPr>
          <p:spPr bwMode="auto">
            <a:xfrm>
              <a:off x="0" y="2743199"/>
              <a:ext cx="9144000" cy="39782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zh-TW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17801" name="Rectangle 4"/>
            <p:cNvSpPr>
              <a:spLocks noChangeArrowheads="1"/>
            </p:cNvSpPr>
            <p:nvPr/>
          </p:nvSpPr>
          <p:spPr bwMode="auto">
            <a:xfrm>
              <a:off x="2362200" y="-33339"/>
              <a:ext cx="6705600" cy="39782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zh-TW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0" y="4572000"/>
            <a:ext cx="2438400" cy="21494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0" y="3505200"/>
            <a:ext cx="9144000" cy="1066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33400" y="5060950"/>
            <a:ext cx="8001000" cy="179705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Let us see what these three files look like when viewed with </a:t>
            </a:r>
            <a:r>
              <a:rPr kumimoji="1" lang="en-US" altLang="zh-TW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nano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and with </a:t>
            </a:r>
            <a:r>
              <a:rPr kumimoji="1" lang="en-US" altLang="zh-TW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emacs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…</a:t>
            </a:r>
          </a:p>
        </p:txBody>
      </p:sp>
      <p:grpSp>
        <p:nvGrpSpPr>
          <p:cNvPr id="14" name="Group 13"/>
          <p:cNvGrpSpPr>
            <a:grpSpLocks/>
          </p:cNvGrpSpPr>
          <p:nvPr/>
        </p:nvGrpSpPr>
        <p:grpSpPr bwMode="auto">
          <a:xfrm>
            <a:off x="4191000" y="4102100"/>
            <a:ext cx="4343400" cy="2374900"/>
            <a:chOff x="4191000" y="4102101"/>
            <a:chExt cx="4343400" cy="2374898"/>
          </a:xfrm>
        </p:grpSpPr>
        <p:sp>
          <p:nvSpPr>
            <p:cNvPr id="117797" name="Rounded Rectangular Callout 15"/>
            <p:cNvSpPr>
              <a:spLocks noChangeArrowheads="1"/>
            </p:cNvSpPr>
            <p:nvPr/>
          </p:nvSpPr>
          <p:spPr bwMode="auto">
            <a:xfrm>
              <a:off x="4191000" y="4102101"/>
              <a:ext cx="4343400" cy="2362199"/>
            </a:xfrm>
            <a:prstGeom prst="wedgeRoundRectCallout">
              <a:avLst>
                <a:gd name="adj1" fmla="val -71940"/>
                <a:gd name="adj2" fmla="val -194801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The 3 </a:t>
              </a:r>
              <a:r>
                <a:rPr kumimoji="1" lang="en-US" altLang="zh-TW" sz="2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nano</a:t>
              </a:r>
              <a:r>
                <a:rPr kumimoji="1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 displays all look identical. Each has 4 lines. So, indeed, that third file was not as small as it had seemed.</a:t>
              </a:r>
            </a:p>
          </p:txBody>
        </p:sp>
        <p:sp>
          <p:nvSpPr>
            <p:cNvPr id="117798" name="Rounded Rectangular Callout 16"/>
            <p:cNvSpPr>
              <a:spLocks noChangeArrowheads="1"/>
            </p:cNvSpPr>
            <p:nvPr/>
          </p:nvSpPr>
          <p:spPr bwMode="auto">
            <a:xfrm>
              <a:off x="4191000" y="4114800"/>
              <a:ext cx="4343400" cy="2362199"/>
            </a:xfrm>
            <a:prstGeom prst="wedgeRoundRectCallout">
              <a:avLst>
                <a:gd name="adj1" fmla="val -77532"/>
                <a:gd name="adj2" fmla="val -146417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The 3 </a:t>
              </a:r>
              <a:r>
                <a:rPr kumimoji="1" lang="en-US" altLang="zh-TW" sz="2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nano</a:t>
              </a:r>
              <a:r>
                <a:rPr kumimoji="1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 displays all look identical. Each has 4 lines. So, indeed, that third file was not as small as it had seemed.</a:t>
              </a:r>
            </a:p>
          </p:txBody>
        </p:sp>
        <p:sp>
          <p:nvSpPr>
            <p:cNvPr id="117799" name="Rounded Rectangular Callout 17"/>
            <p:cNvSpPr>
              <a:spLocks noChangeArrowheads="1"/>
            </p:cNvSpPr>
            <p:nvPr/>
          </p:nvSpPr>
          <p:spPr bwMode="auto">
            <a:xfrm>
              <a:off x="4191000" y="4114800"/>
              <a:ext cx="4343400" cy="2362199"/>
            </a:xfrm>
            <a:prstGeom prst="wedgeRoundRectCallout">
              <a:avLst>
                <a:gd name="adj1" fmla="val -77532"/>
                <a:gd name="adj2" fmla="val -103472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The 3 </a:t>
              </a:r>
              <a:r>
                <a:rPr kumimoji="1" lang="en-US" altLang="zh-TW" sz="2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nano</a:t>
              </a:r>
              <a:r>
                <a:rPr kumimoji="1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 displays all look identical. Each has 4 lines. So, indeed, that 3</a:t>
              </a:r>
              <a:r>
                <a:rPr kumimoji="1" lang="en-US" altLang="zh-TW" sz="2800" b="0" i="0" u="none" strike="noStrike" kern="1200" cap="none" spc="0" normalizeH="0" baseline="30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rd</a:t>
              </a:r>
              <a:r>
                <a:rPr kumimoji="1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 file was </a:t>
              </a:r>
              <a:r>
                <a:rPr kumimoji="1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not as small </a:t>
              </a:r>
              <a:r>
                <a:rPr kumimoji="1" lang="en-US" altLang="zh-TW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as it had seemed.</a:t>
              </a:r>
            </a:p>
          </p:txBody>
        </p:sp>
      </p:grpSp>
      <p:sp>
        <p:nvSpPr>
          <p:cNvPr id="21" name="Rounded Rectangular Callout 20"/>
          <p:cNvSpPr>
            <a:spLocks noChangeArrowheads="1"/>
          </p:cNvSpPr>
          <p:nvPr/>
        </p:nvSpPr>
        <p:spPr bwMode="auto">
          <a:xfrm>
            <a:off x="152400" y="3581400"/>
            <a:ext cx="4267200" cy="2438400"/>
          </a:xfrm>
          <a:prstGeom prst="wedgeRoundRectCallout">
            <a:avLst>
              <a:gd name="adj1" fmla="val 76287"/>
              <a:gd name="adj2" fmla="val -137736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But look! Nano is displaying a message that </a:t>
            </a:r>
            <a:r>
              <a:rPr kumimoji="1" lang="en-US" altLang="zh-TW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filewithCRLFs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was converted from 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DOS (</a:t>
            </a:r>
            <a:r>
              <a:rPr kumimoji="1" lang="en-US" altLang="zh-TW" sz="280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i.e., 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Windows) format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.</a:t>
            </a:r>
          </a:p>
        </p:txBody>
      </p:sp>
      <p:cxnSp>
        <p:nvCxnSpPr>
          <p:cNvPr id="22" name="Straight Arrow Connector 21"/>
          <p:cNvCxnSpPr>
            <a:cxnSpLocks noChangeShapeType="1"/>
          </p:cNvCxnSpPr>
          <p:nvPr/>
        </p:nvCxnSpPr>
        <p:spPr bwMode="auto">
          <a:xfrm flipV="1">
            <a:off x="3505200" y="2133600"/>
            <a:ext cx="2667000" cy="33528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Rounded Rectangular Callout 22"/>
          <p:cNvSpPr>
            <a:spLocks noChangeArrowheads="1"/>
          </p:cNvSpPr>
          <p:nvPr/>
        </p:nvSpPr>
        <p:spPr bwMode="auto">
          <a:xfrm>
            <a:off x="6705600" y="1752600"/>
            <a:ext cx="2438400" cy="2819400"/>
          </a:xfrm>
          <a:prstGeom prst="wedgeRoundRectCallout">
            <a:avLst>
              <a:gd name="adj1" fmla="val -88218"/>
              <a:gd name="adj2" fmla="val -2470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And it says </a:t>
            </a:r>
            <a:r>
              <a:rPr kumimoji="1" lang="en-US" altLang="zh-TW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filewithCRs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was converted from </a:t>
            </a:r>
            <a:b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</a:b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MAC format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.</a:t>
            </a:r>
          </a:p>
        </p:txBody>
      </p:sp>
      <p:cxnSp>
        <p:nvCxnSpPr>
          <p:cNvPr id="24" name="Straight Arrow Connector 23"/>
          <p:cNvCxnSpPr>
            <a:cxnSpLocks noChangeShapeType="1"/>
          </p:cNvCxnSpPr>
          <p:nvPr/>
        </p:nvCxnSpPr>
        <p:spPr bwMode="auto">
          <a:xfrm flipH="1" flipV="1">
            <a:off x="6172200" y="3200400"/>
            <a:ext cx="1600200" cy="9144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7" name="Group 26"/>
          <p:cNvGrpSpPr>
            <a:grpSpLocks/>
          </p:cNvGrpSpPr>
          <p:nvPr/>
        </p:nvGrpSpPr>
        <p:grpSpPr bwMode="auto">
          <a:xfrm>
            <a:off x="228600" y="5334000"/>
            <a:ext cx="8686800" cy="1447800"/>
            <a:chOff x="228600" y="5334000"/>
            <a:chExt cx="8686800" cy="1447800"/>
          </a:xfrm>
        </p:grpSpPr>
        <p:sp>
          <p:nvSpPr>
            <p:cNvPr id="117794" name="Rounded Rectangular Callout 27"/>
            <p:cNvSpPr>
              <a:spLocks noChangeArrowheads="1"/>
            </p:cNvSpPr>
            <p:nvPr/>
          </p:nvSpPr>
          <p:spPr bwMode="auto">
            <a:xfrm>
              <a:off x="228600" y="5334000"/>
              <a:ext cx="3886200" cy="1447800"/>
            </a:xfrm>
            <a:prstGeom prst="wedgeRoundRectCallout">
              <a:avLst>
                <a:gd name="adj1" fmla="val 17125"/>
                <a:gd name="adj2" fmla="val -128269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2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Two of the emacs displays look identical, with 4 lines each. </a:t>
              </a:r>
            </a:p>
          </p:txBody>
        </p:sp>
        <p:sp>
          <p:nvSpPr>
            <p:cNvPr id="117795" name="Rounded Rectangular Callout 28"/>
            <p:cNvSpPr>
              <a:spLocks noChangeArrowheads="1"/>
            </p:cNvSpPr>
            <p:nvPr/>
          </p:nvSpPr>
          <p:spPr bwMode="auto">
            <a:xfrm>
              <a:off x="228600" y="5334000"/>
              <a:ext cx="3886200" cy="1447800"/>
            </a:xfrm>
            <a:prstGeom prst="wedgeRoundRectCallout">
              <a:avLst>
                <a:gd name="adj1" fmla="val 60875"/>
                <a:gd name="adj2" fmla="val -129259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2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Two of these emacs displays look identical, with 4 lines each. </a:t>
              </a:r>
            </a:p>
          </p:txBody>
        </p:sp>
        <p:sp>
          <p:nvSpPr>
            <p:cNvPr id="117796" name="Rounded Rectangular Callout 29"/>
            <p:cNvSpPr>
              <a:spLocks noChangeArrowheads="1"/>
            </p:cNvSpPr>
            <p:nvPr/>
          </p:nvSpPr>
          <p:spPr bwMode="auto">
            <a:xfrm>
              <a:off x="4876800" y="5334000"/>
              <a:ext cx="4038600" cy="1447800"/>
            </a:xfrm>
            <a:prstGeom prst="wedgeRoundRectCallout">
              <a:avLst>
                <a:gd name="adj1" fmla="val -3097"/>
                <a:gd name="adj2" fmla="val -127282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2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But the third is all on one line and has these colorful </a:t>
              </a:r>
              <a:r>
                <a:rPr kumimoji="1" lang="en-US" altLang="zh-TW" sz="2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^M symbols</a:t>
              </a:r>
            </a:p>
          </p:txBody>
        </p:sp>
      </p:grpSp>
      <p:cxnSp>
        <p:nvCxnSpPr>
          <p:cNvPr id="31" name="Straight Arrow Connector 30"/>
          <p:cNvCxnSpPr>
            <a:cxnSpLocks noChangeShapeType="1"/>
          </p:cNvCxnSpPr>
          <p:nvPr/>
        </p:nvCxnSpPr>
        <p:spPr bwMode="auto">
          <a:xfrm flipV="1">
            <a:off x="6553200" y="4191000"/>
            <a:ext cx="914400" cy="21336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Straight Arrow Connector 31"/>
          <p:cNvCxnSpPr>
            <a:cxnSpLocks noChangeShapeType="1"/>
          </p:cNvCxnSpPr>
          <p:nvPr/>
        </p:nvCxnSpPr>
        <p:spPr bwMode="auto">
          <a:xfrm flipV="1">
            <a:off x="6705600" y="4191000"/>
            <a:ext cx="1447800" cy="21336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Arrow Connector 32"/>
          <p:cNvCxnSpPr>
            <a:cxnSpLocks noChangeShapeType="1"/>
          </p:cNvCxnSpPr>
          <p:nvPr/>
        </p:nvCxnSpPr>
        <p:spPr bwMode="auto">
          <a:xfrm flipV="1">
            <a:off x="6781800" y="4191000"/>
            <a:ext cx="1905000" cy="22860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1" name="Rounded Rectangular Callout 40"/>
          <p:cNvSpPr>
            <a:spLocks noChangeArrowheads="1"/>
          </p:cNvSpPr>
          <p:nvPr/>
        </p:nvSpPr>
        <p:spPr bwMode="auto">
          <a:xfrm>
            <a:off x="1981200" y="1676400"/>
            <a:ext cx="5486400" cy="2209800"/>
          </a:xfrm>
          <a:prstGeom prst="wedgeRoundRectCallout">
            <a:avLst>
              <a:gd name="adj1" fmla="val 31625"/>
              <a:gd name="adj2" fmla="val 16038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^M is how </a:t>
            </a:r>
            <a:r>
              <a:rPr kumimoji="1" lang="en-US" altLang="zh-TW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emacs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indicates a 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carriage return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character (</a:t>
            </a:r>
            <a:r>
              <a:rPr kumimoji="1" lang="en-US" altLang="zh-TW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emacs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makes this display choice because there is no natural way to show the user that an unprintable character is in the file).</a:t>
            </a:r>
          </a:p>
        </p:txBody>
      </p:sp>
      <p:cxnSp>
        <p:nvCxnSpPr>
          <p:cNvPr id="47" name="Straight Arrow Connector 46"/>
          <p:cNvCxnSpPr>
            <a:cxnSpLocks noChangeShapeType="1"/>
          </p:cNvCxnSpPr>
          <p:nvPr/>
        </p:nvCxnSpPr>
        <p:spPr bwMode="auto">
          <a:xfrm flipH="1">
            <a:off x="1295400" y="3657600"/>
            <a:ext cx="3276600" cy="16764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8" name="Straight Arrow Connector 47"/>
          <p:cNvCxnSpPr>
            <a:cxnSpLocks noChangeShapeType="1"/>
          </p:cNvCxnSpPr>
          <p:nvPr/>
        </p:nvCxnSpPr>
        <p:spPr bwMode="auto">
          <a:xfrm flipH="1">
            <a:off x="914400" y="2514600"/>
            <a:ext cx="2438400" cy="21336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9" name="Rounded Rectangular Callout 48"/>
          <p:cNvSpPr>
            <a:spLocks noChangeArrowheads="1"/>
          </p:cNvSpPr>
          <p:nvPr/>
        </p:nvSpPr>
        <p:spPr bwMode="auto">
          <a:xfrm>
            <a:off x="1676400" y="1066800"/>
            <a:ext cx="5638800" cy="2362200"/>
          </a:xfrm>
          <a:prstGeom prst="wedgeRoundRectCallout">
            <a:avLst>
              <a:gd name="adj1" fmla="val 5514"/>
              <a:gd name="adj2" fmla="val 10745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Notepad only displays the DOS-format file (</a:t>
            </a:r>
            <a:r>
              <a:rPr kumimoji="1" lang="en-US" altLang="zh-TW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filewithCRLFs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) correctly. It just 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ignores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LF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and 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CR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when by themselves. (Some versions of Notepad might display them as little black squares).</a:t>
            </a:r>
          </a:p>
        </p:txBody>
      </p:sp>
      <p:cxnSp>
        <p:nvCxnSpPr>
          <p:cNvPr id="50" name="Straight Arrow Connector 49"/>
          <p:cNvCxnSpPr>
            <a:cxnSpLocks noChangeShapeType="1"/>
          </p:cNvCxnSpPr>
          <p:nvPr/>
        </p:nvCxnSpPr>
        <p:spPr bwMode="auto">
          <a:xfrm flipH="1">
            <a:off x="2895600" y="2286000"/>
            <a:ext cx="228600" cy="23622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" name="Straight Arrow Connector 50"/>
          <p:cNvCxnSpPr>
            <a:cxnSpLocks noChangeShapeType="1"/>
          </p:cNvCxnSpPr>
          <p:nvPr/>
        </p:nvCxnSpPr>
        <p:spPr bwMode="auto">
          <a:xfrm>
            <a:off x="4267200" y="2286000"/>
            <a:ext cx="2895600" cy="23622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2362200" y="5438775"/>
            <a:ext cx="6858000" cy="14192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53" name="Group 52"/>
          <p:cNvGrpSpPr>
            <a:grpSpLocks/>
          </p:cNvGrpSpPr>
          <p:nvPr/>
        </p:nvGrpSpPr>
        <p:grpSpPr bwMode="auto">
          <a:xfrm>
            <a:off x="2362200" y="2281238"/>
            <a:ext cx="5943600" cy="1973262"/>
            <a:chOff x="2362200" y="2281197"/>
            <a:chExt cx="5943600" cy="1973323"/>
          </a:xfrm>
        </p:grpSpPr>
        <p:sp>
          <p:nvSpPr>
            <p:cNvPr id="117791" name="Rounded Rectangular Callout 53"/>
            <p:cNvSpPr>
              <a:spLocks noChangeArrowheads="1"/>
            </p:cNvSpPr>
            <p:nvPr/>
          </p:nvSpPr>
          <p:spPr bwMode="auto">
            <a:xfrm>
              <a:off x="2362200" y="2281197"/>
              <a:ext cx="5943600" cy="1968520"/>
            </a:xfrm>
            <a:prstGeom prst="wedgeRoundRectCallout">
              <a:avLst>
                <a:gd name="adj1" fmla="val 26394"/>
                <a:gd name="adj2" fmla="val 119398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2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Wordpad always displays correctly.</a:t>
              </a: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2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So, if you want to edit you UNIX files in Windows, Wordpad is a good choice to use.</a:t>
              </a:r>
            </a:p>
          </p:txBody>
        </p:sp>
        <p:sp>
          <p:nvSpPr>
            <p:cNvPr id="117792" name="Rounded Rectangular Callout 54"/>
            <p:cNvSpPr>
              <a:spLocks noChangeArrowheads="1"/>
            </p:cNvSpPr>
            <p:nvPr/>
          </p:nvSpPr>
          <p:spPr bwMode="auto">
            <a:xfrm>
              <a:off x="4267200" y="2286000"/>
              <a:ext cx="3581400" cy="1968520"/>
            </a:xfrm>
            <a:prstGeom prst="wedgeRoundRectCallout">
              <a:avLst>
                <a:gd name="adj1" fmla="val -36329"/>
                <a:gd name="adj2" fmla="val 120065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zh-TW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17793" name="Rounded Rectangular Callout 55"/>
            <p:cNvSpPr>
              <a:spLocks noChangeArrowheads="1"/>
            </p:cNvSpPr>
            <p:nvPr/>
          </p:nvSpPr>
          <p:spPr bwMode="auto">
            <a:xfrm>
              <a:off x="2362200" y="2286000"/>
              <a:ext cx="5943600" cy="1968520"/>
            </a:xfrm>
            <a:prstGeom prst="wedgeRoundRectCallout">
              <a:avLst>
                <a:gd name="adj1" fmla="val -41079"/>
                <a:gd name="adj2" fmla="val 118736"/>
                <a:gd name="adj3" fmla="val 16667"/>
              </a:avLst>
            </a:prstGeom>
            <a:solidFill>
              <a:schemeClr val="accent1"/>
            </a:solidFill>
            <a:ln w="9525" algn="ctr">
              <a:solidFill>
                <a:srgbClr val="FFC000"/>
              </a:solidFill>
              <a:round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2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Wordpad always displays correctly.</a:t>
              </a:r>
            </a:p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TW" sz="2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新細明體" panose="02020500000000000000" pitchFamily="18" charset="-120"/>
                  <a:cs typeface="+mn-cs"/>
                </a:rPr>
                <a:t>So, if you want to edit you UNIX files in Windows, Wordpad is a good choice to use…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4" grpId="1" animBg="1"/>
      <p:bldP spid="13" grpId="0" animBg="1"/>
      <p:bldP spid="13" grpId="1" animBg="1"/>
      <p:bldP spid="20" grpId="0" animBg="1"/>
      <p:bldP spid="20" grpId="1" animBg="1"/>
      <p:bldP spid="12" grpId="0" animBg="1"/>
      <p:bldP spid="21" grpId="0" animBg="1"/>
      <p:bldP spid="21" grpId="1" animBg="1"/>
      <p:bldP spid="23" grpId="0" animBg="1"/>
      <p:bldP spid="23" grpId="1" animBg="1"/>
      <p:bldP spid="41" grpId="0" animBg="1"/>
      <p:bldP spid="41" grpId="1" animBg="1"/>
      <p:bldP spid="49" grpId="0" animBg="1"/>
      <p:bldP spid="49" grpId="1" animBg="1"/>
      <p:bldP spid="52" grpId="0" animBg="1"/>
      <p:bldP spid="52" grpId="1" animBg="1"/>
    </p:bld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786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09" y="581024"/>
            <a:ext cx="8397291" cy="627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/>
          <p:nvPr/>
        </p:nvSpPr>
        <p:spPr bwMode="auto">
          <a:xfrm>
            <a:off x="5553765" y="1842053"/>
            <a:ext cx="685800" cy="1143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subdir3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0" y="0"/>
            <a:ext cx="9144000" cy="676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4000" b="0" i="0" u="none" strike="noStrike" kern="0" cap="none" spc="0" normalizeH="0" baseline="0" noProof="0" dirty="0">
                <a:ln>
                  <a:noFill/>
                </a:ln>
                <a:solidFill>
                  <a:srgbClr val="10068E"/>
                </a:solidFill>
                <a:effectLst/>
                <a:uLnTx/>
                <a:uFillTx/>
                <a:latin typeface="Arial"/>
                <a:ea typeface="新細明體"/>
                <a:cs typeface="+mj-cs"/>
              </a:rPr>
              <a:t>Let’s try it. Create a file with </a:t>
            </a:r>
            <a:r>
              <a:rPr kumimoji="1" lang="en-US" altLang="zh-TW" sz="4000" b="0" i="0" u="none" strike="noStrike" kern="0" cap="none" spc="0" normalizeH="0" baseline="0" noProof="0" dirty="0" err="1">
                <a:ln>
                  <a:noFill/>
                </a:ln>
                <a:solidFill>
                  <a:srgbClr val="10068E"/>
                </a:solidFill>
                <a:effectLst/>
                <a:uLnTx/>
                <a:uFillTx/>
                <a:latin typeface="Arial"/>
                <a:ea typeface="新細明體"/>
                <a:cs typeface="+mj-cs"/>
              </a:rPr>
              <a:t>Wordpad</a:t>
            </a:r>
            <a:r>
              <a:rPr kumimoji="1" lang="en-US" altLang="zh-TW" sz="4000" b="0" i="0" u="none" strike="noStrike" kern="0" cap="none" spc="0" normalizeH="0" baseline="0" noProof="0" dirty="0">
                <a:ln>
                  <a:noFill/>
                </a:ln>
                <a:solidFill>
                  <a:srgbClr val="10068E"/>
                </a:solidFill>
                <a:effectLst/>
                <a:uLnTx/>
                <a:uFillTx/>
                <a:latin typeface="Arial"/>
                <a:ea typeface="新細明體"/>
                <a:cs typeface="+mj-cs"/>
              </a:rPr>
              <a:t>.</a:t>
            </a:r>
          </a:p>
        </p:txBody>
      </p:sp>
      <p:cxnSp>
        <p:nvCxnSpPr>
          <p:cNvPr id="5" name="Straight Arrow Connector 4"/>
          <p:cNvCxnSpPr>
            <a:cxnSpLocks noChangeShapeType="1"/>
          </p:cNvCxnSpPr>
          <p:nvPr/>
        </p:nvCxnSpPr>
        <p:spPr bwMode="auto">
          <a:xfrm flipH="1">
            <a:off x="1790700" y="396875"/>
            <a:ext cx="4876800" cy="327025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Rounded Rectangular Callout 7"/>
          <p:cNvSpPr>
            <a:spLocks noChangeArrowheads="1"/>
          </p:cNvSpPr>
          <p:nvPr/>
        </p:nvSpPr>
        <p:spPr bwMode="auto">
          <a:xfrm>
            <a:off x="6324600" y="800100"/>
            <a:ext cx="2667000" cy="2819400"/>
          </a:xfrm>
          <a:prstGeom prst="wedgeRoundRectCallout">
            <a:avLst>
              <a:gd name="adj1" fmla="val -47671"/>
              <a:gd name="adj2" fmla="val 76736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I have to select Text Document. (When I did so it immediately put a </a:t>
            </a:r>
            <a:r>
              <a:rPr kumimoji="1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.txt </a:t>
            </a:r>
            <a:r>
              <a:rPr kumimoji="1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on my file whether I want it or not.)</a:t>
            </a:r>
          </a:p>
        </p:txBody>
      </p:sp>
      <p:cxnSp>
        <p:nvCxnSpPr>
          <p:cNvPr id="9" name="Straight Arrow Connector 8"/>
          <p:cNvCxnSpPr>
            <a:cxnSpLocks noChangeShapeType="1"/>
          </p:cNvCxnSpPr>
          <p:nvPr/>
        </p:nvCxnSpPr>
        <p:spPr bwMode="auto">
          <a:xfrm flipH="1">
            <a:off x="6324600" y="2743200"/>
            <a:ext cx="685800" cy="14478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Rounded Rectangular Callout 12"/>
          <p:cNvSpPr>
            <a:spLocks noChangeArrowheads="1"/>
          </p:cNvSpPr>
          <p:nvPr/>
        </p:nvSpPr>
        <p:spPr bwMode="auto">
          <a:xfrm>
            <a:off x="6667500" y="4733925"/>
            <a:ext cx="2476500" cy="2124075"/>
          </a:xfrm>
          <a:prstGeom prst="wedgeRoundRectCallout">
            <a:avLst>
              <a:gd name="adj1" fmla="val 20995"/>
              <a:gd name="adj2" fmla="val -73761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I haven’t saved it yet. That is why the file is 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not showing up 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in the directory.</a:t>
            </a:r>
          </a:p>
        </p:txBody>
      </p:sp>
      <p:cxnSp>
        <p:nvCxnSpPr>
          <p:cNvPr id="15" name="Straight Arrow Connector 14"/>
          <p:cNvCxnSpPr>
            <a:cxnSpLocks noChangeShapeType="1"/>
          </p:cNvCxnSpPr>
          <p:nvPr/>
        </p:nvCxnSpPr>
        <p:spPr bwMode="auto">
          <a:xfrm flipH="1" flipV="1">
            <a:off x="3886200" y="4495800"/>
            <a:ext cx="2981326" cy="1592262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Straight Arrow Connector 15"/>
          <p:cNvCxnSpPr>
            <a:cxnSpLocks noChangeShapeType="1"/>
          </p:cNvCxnSpPr>
          <p:nvPr/>
        </p:nvCxnSpPr>
        <p:spPr bwMode="auto">
          <a:xfrm flipH="1" flipV="1">
            <a:off x="4572000" y="5829300"/>
            <a:ext cx="2209800" cy="323851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952500" y="1447800"/>
            <a:ext cx="7048500" cy="129540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So, let’s click the save button and then refresh the directory views...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990600" y="3771900"/>
            <a:ext cx="3009900" cy="1143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C:\cygwin\home\Me\UNIX_L1\subdir3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647700" y="3124200"/>
            <a:ext cx="381000" cy="128016"/>
          </a:xfrm>
          <a:prstGeom prst="rect">
            <a:avLst/>
          </a:prstGeom>
          <a:solidFill>
            <a:srgbClr val="7B99E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8E3F7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subdir3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7700" y="5448300"/>
            <a:ext cx="1104900" cy="128016"/>
          </a:xfrm>
          <a:prstGeom prst="rect">
            <a:avLst/>
          </a:prstGeom>
          <a:solidFill>
            <a:srgbClr val="809DE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~/UNIX_L1/subdir3</a:t>
            </a:r>
          </a:p>
        </p:txBody>
      </p:sp>
      <p:sp>
        <p:nvSpPr>
          <p:cNvPr id="7" name="Rounded Rectangular Callout 6"/>
          <p:cNvSpPr>
            <a:spLocks noChangeArrowheads="1"/>
          </p:cNvSpPr>
          <p:nvPr/>
        </p:nvSpPr>
        <p:spPr bwMode="auto">
          <a:xfrm>
            <a:off x="76200" y="1866900"/>
            <a:ext cx="5105400" cy="1524000"/>
          </a:xfrm>
          <a:prstGeom prst="wedgeRoundRectCallout">
            <a:avLst>
              <a:gd name="adj1" fmla="val 57639"/>
              <a:gd name="adj2" fmla="val -45116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I had to click around to get the desired folder, underneath C:\Cygwin\home\...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3" grpId="0" animBg="1"/>
      <p:bldP spid="21" grpId="0" animBg="1"/>
      <p:bldP spid="7" grpId="0" animBg="1"/>
      <p:bldP spid="7" grpId="1" animBg="1"/>
    </p:bld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0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604911"/>
            <a:ext cx="6244530" cy="6253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533400" y="685800"/>
            <a:ext cx="8229600" cy="129540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So it is in the directory now. But it is DOS format and it has the “.txt” in it.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0" y="0"/>
            <a:ext cx="9144000" cy="676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4000" b="0" i="0" u="none" strike="noStrike" kern="0" cap="none" spc="0" normalizeH="0" baseline="0" noProof="0" dirty="0">
                <a:ln>
                  <a:noFill/>
                </a:ln>
                <a:solidFill>
                  <a:srgbClr val="10068E"/>
                </a:solidFill>
                <a:effectLst/>
                <a:uLnTx/>
                <a:uFillTx/>
                <a:latin typeface="Arial"/>
                <a:ea typeface="新細明體"/>
                <a:cs typeface="+mj-cs"/>
              </a:rPr>
              <a:t>Let’s try it. Create a file with </a:t>
            </a:r>
            <a:r>
              <a:rPr kumimoji="1" lang="en-US" altLang="zh-TW" sz="4000" b="0" i="0" u="none" strike="noStrike" kern="0" cap="none" spc="0" normalizeH="0" baseline="0" noProof="0" dirty="0" err="1">
                <a:ln>
                  <a:noFill/>
                </a:ln>
                <a:solidFill>
                  <a:srgbClr val="10068E"/>
                </a:solidFill>
                <a:effectLst/>
                <a:uLnTx/>
                <a:uFillTx/>
                <a:latin typeface="Arial"/>
                <a:ea typeface="新細明體"/>
                <a:cs typeface="+mj-cs"/>
              </a:rPr>
              <a:t>Wordpad</a:t>
            </a:r>
            <a:r>
              <a:rPr kumimoji="1" lang="en-US" altLang="zh-TW" sz="4000" b="0" i="0" u="none" strike="noStrike" kern="0" cap="none" spc="0" normalizeH="0" baseline="0" noProof="0" dirty="0">
                <a:ln>
                  <a:noFill/>
                </a:ln>
                <a:solidFill>
                  <a:srgbClr val="10068E"/>
                </a:solidFill>
                <a:effectLst/>
                <a:uLnTx/>
                <a:uFillTx/>
                <a:latin typeface="Arial"/>
                <a:ea typeface="新細明體"/>
                <a:cs typeface="+mj-cs"/>
              </a:rPr>
              <a:t>.</a:t>
            </a:r>
          </a:p>
        </p:txBody>
      </p:sp>
      <p:sp>
        <p:nvSpPr>
          <p:cNvPr id="10" name="Rounded Rectangular Callout 9"/>
          <p:cNvSpPr>
            <a:spLocks noChangeArrowheads="1"/>
          </p:cNvSpPr>
          <p:nvPr/>
        </p:nvSpPr>
        <p:spPr bwMode="auto">
          <a:xfrm>
            <a:off x="6667500" y="4733925"/>
            <a:ext cx="2476500" cy="2124075"/>
          </a:xfrm>
          <a:prstGeom prst="wedgeRoundRectCallout">
            <a:avLst>
              <a:gd name="adj1" fmla="val 18944"/>
              <a:gd name="adj2" fmla="val -49845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Now I’ve saved it. That is why the file is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showing up </a:t>
            </a: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in the directory.</a:t>
            </a:r>
          </a:p>
        </p:txBody>
      </p:sp>
      <p:cxnSp>
        <p:nvCxnSpPr>
          <p:cNvPr id="11" name="Straight Arrow Connector 10"/>
          <p:cNvCxnSpPr>
            <a:cxnSpLocks noChangeShapeType="1"/>
          </p:cNvCxnSpPr>
          <p:nvPr/>
        </p:nvCxnSpPr>
        <p:spPr bwMode="auto">
          <a:xfrm flipH="1" flipV="1">
            <a:off x="3886200" y="4495800"/>
            <a:ext cx="2981326" cy="1592262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Straight Arrow Connector 11"/>
          <p:cNvCxnSpPr>
            <a:cxnSpLocks noChangeShapeType="1"/>
          </p:cNvCxnSpPr>
          <p:nvPr/>
        </p:nvCxnSpPr>
        <p:spPr bwMode="auto">
          <a:xfrm flipH="1">
            <a:off x="5676900" y="6153152"/>
            <a:ext cx="1104900" cy="19048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Rectangle 7"/>
          <p:cNvSpPr/>
          <p:nvPr/>
        </p:nvSpPr>
        <p:spPr bwMode="auto">
          <a:xfrm>
            <a:off x="990600" y="3771900"/>
            <a:ext cx="3009900" cy="1280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C:\cygwin\home\Me\UNIX_L1\subdir3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647700" y="3124200"/>
            <a:ext cx="381000" cy="128016"/>
          </a:xfrm>
          <a:prstGeom prst="rect">
            <a:avLst/>
          </a:prstGeom>
          <a:solidFill>
            <a:srgbClr val="7B99E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D8E3F7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subdir3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47700" y="5448300"/>
            <a:ext cx="1104900" cy="128016"/>
          </a:xfrm>
          <a:prstGeom prst="rect">
            <a:avLst/>
          </a:prstGeom>
          <a:solidFill>
            <a:srgbClr val="0C61E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新細明體" charset="-120"/>
                <a:cs typeface="+mn-cs"/>
              </a:rPr>
              <a:t>~/UNIX_L1/subdir3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</p:bld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768184"/>
            <a:ext cx="7459680" cy="5937416"/>
          </a:xfrm>
          <a:prstGeom prst="rect">
            <a:avLst/>
          </a:prstGeom>
        </p:spPr>
      </p:pic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685800" y="5197475"/>
            <a:ext cx="7772400" cy="20415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457200" y="5410200"/>
            <a:ext cx="8229600" cy="129540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Yep, it worked. The file displays correctly.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685800" y="3962399"/>
            <a:ext cx="7772400" cy="128016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09600" y="1752600"/>
            <a:ext cx="7772400" cy="2286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0" y="0"/>
            <a:ext cx="9144000" cy="676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4000" b="0" i="0" u="none" strike="noStrike" kern="0" cap="none" spc="0" normalizeH="0" baseline="0" noProof="0" dirty="0">
                <a:ln>
                  <a:noFill/>
                </a:ln>
                <a:solidFill>
                  <a:srgbClr val="10068E"/>
                </a:solidFill>
                <a:effectLst/>
                <a:uLnTx/>
                <a:uFillTx/>
                <a:latin typeface="Arial"/>
                <a:ea typeface="新細明體"/>
                <a:cs typeface="+mj-cs"/>
              </a:rPr>
              <a:t>Fixing the format with d2u</a:t>
            </a:r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1143000" y="2590800"/>
            <a:ext cx="5334000" cy="1752600"/>
          </a:xfrm>
          <a:prstGeom prst="wedgeRoundRectCallout">
            <a:avLst>
              <a:gd name="adj1" fmla="val -37438"/>
              <a:gd name="adj2" fmla="val -103184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You have to remember the -n flag. </a:t>
            </a:r>
            <a:r>
              <a:rPr kumimoji="1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The </a:t>
            </a:r>
            <a:r>
              <a:rPr kumimoji="1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1</a:t>
            </a:r>
            <a:r>
              <a:rPr kumimoji="1" lang="en-US" altLang="en-US" sz="2400" b="0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st</a:t>
            </a:r>
            <a:r>
              <a:rPr kumimoji="1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argument </a:t>
            </a:r>
            <a:r>
              <a:rPr kumimoji="1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is the old filename. The </a:t>
            </a:r>
            <a:r>
              <a:rPr kumimoji="1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2</a:t>
            </a:r>
            <a:r>
              <a:rPr kumimoji="1" lang="en-US" altLang="en-US" sz="2400" b="0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nd</a:t>
            </a:r>
            <a:r>
              <a:rPr kumimoji="1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argument</a:t>
            </a:r>
            <a:r>
              <a:rPr kumimoji="1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is the new (</a:t>
            </a:r>
            <a:r>
              <a:rPr kumimoji="1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unix</a:t>
            </a:r>
            <a:r>
              <a:rPr kumimoji="1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formatted) filename.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6" name="Straight Arrow Connector 5"/>
          <p:cNvCxnSpPr>
            <a:cxnSpLocks noChangeShapeType="1"/>
          </p:cNvCxnSpPr>
          <p:nvPr/>
        </p:nvCxnSpPr>
        <p:spPr bwMode="auto">
          <a:xfrm flipV="1">
            <a:off x="2057400" y="1752600"/>
            <a:ext cx="457200" cy="13716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Straight Arrow Connector 8"/>
          <p:cNvCxnSpPr>
            <a:cxnSpLocks noChangeShapeType="1"/>
          </p:cNvCxnSpPr>
          <p:nvPr/>
        </p:nvCxnSpPr>
        <p:spPr bwMode="auto">
          <a:xfrm flipV="1">
            <a:off x="2057400" y="1752600"/>
            <a:ext cx="1524000" cy="17526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57200" y="4191000"/>
            <a:ext cx="8229600" cy="129540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So it worked. See how the new file is</a:t>
            </a:r>
            <a:b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</a:br>
            <a: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4</a:t>
            </a:r>
            <a:r>
              <a:rPr kumimoji="1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</a:t>
            </a:r>
            <a:r>
              <a:rPr kumimoji="1" lang="en-US" altLang="en-US" sz="3600" b="0" i="0" u="none" strike="noStrike" kern="1200" cap="none" spc="-2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b</a:t>
            </a:r>
            <a: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yt</a:t>
            </a:r>
            <a:r>
              <a:rPr kumimoji="1" lang="en-US" altLang="en-US" sz="3600" b="0" i="0" u="none" strike="noStrike" kern="1200" cap="none" spc="-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e</a:t>
            </a:r>
            <a: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s</a:t>
            </a:r>
            <a:r>
              <a:rPr kumimoji="1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</a:t>
            </a:r>
            <a: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smaller</a:t>
            </a:r>
            <a: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.</a:t>
            </a:r>
          </a:p>
        </p:txBody>
      </p:sp>
      <p:cxnSp>
        <p:nvCxnSpPr>
          <p:cNvPr id="19" name="Straight Arrow Connector 18"/>
          <p:cNvCxnSpPr>
            <a:cxnSpLocks noChangeShapeType="1"/>
          </p:cNvCxnSpPr>
          <p:nvPr/>
        </p:nvCxnSpPr>
        <p:spPr bwMode="auto">
          <a:xfrm flipV="1">
            <a:off x="2895600" y="3848100"/>
            <a:ext cx="952500" cy="10287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Straight Arrow Connector 19"/>
          <p:cNvCxnSpPr>
            <a:cxnSpLocks noChangeShapeType="1"/>
          </p:cNvCxnSpPr>
          <p:nvPr/>
        </p:nvCxnSpPr>
        <p:spPr bwMode="auto">
          <a:xfrm flipV="1">
            <a:off x="2590800" y="3619500"/>
            <a:ext cx="1295400" cy="12573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Rounded Rectangular Callout 22"/>
          <p:cNvSpPr>
            <a:spLocks noChangeArrowheads="1"/>
          </p:cNvSpPr>
          <p:nvPr/>
        </p:nvSpPr>
        <p:spPr bwMode="auto">
          <a:xfrm>
            <a:off x="2438400" y="1524000"/>
            <a:ext cx="5638800" cy="1524000"/>
          </a:xfrm>
          <a:prstGeom prst="wedgeRoundRectCallout">
            <a:avLst>
              <a:gd name="adj1" fmla="val 31861"/>
              <a:gd name="adj2" fmla="val -109403"/>
              <a:gd name="adj3" fmla="val 16667"/>
            </a:avLst>
          </a:prstGeom>
          <a:solidFill>
            <a:schemeClr val="accent1"/>
          </a:solidFill>
          <a:ln w="9525" algn="ctr">
            <a:solidFill>
              <a:srgbClr val="FFC000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When you install Cygwin you should obey my instructions  to select the dos2unix tool.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457200" y="76200"/>
            <a:ext cx="8229600" cy="2819400"/>
          </a:xfrm>
          <a:prstGeom prst="rect">
            <a:avLst/>
          </a:prstGeom>
          <a:solidFill>
            <a:srgbClr val="FFC0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But wait! Why does the </a:t>
            </a:r>
            <a:r>
              <a:rPr kumimoji="1" lang="en-US" altLang="en-US" sz="36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old one</a:t>
            </a:r>
            <a: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 </a:t>
            </a:r>
            <a: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also display correctly</a:t>
            </a:r>
            <a:r>
              <a:rPr kumimoji="1" lang="en-US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? It is because the cat program isn’t affected by the different format (but some other commands will be affected.)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1" grpId="0" animBg="1"/>
      <p:bldP spid="21" grpId="1" animBg="1"/>
      <p:bldP spid="14" grpId="0" animBg="1"/>
      <p:bldP spid="13" grpId="0" animBg="1"/>
      <p:bldP spid="5" grpId="0" animBg="1"/>
      <p:bldP spid="5" grpId="1" animBg="1"/>
      <p:bldP spid="18" grpId="0" animBg="1"/>
      <p:bldP spid="18" grpId="1" animBg="1"/>
      <p:bldP spid="23" grpId="0" animBg="1"/>
      <p:bldP spid="23" grpId="1" animBg="1"/>
      <p:bldP spid="22" grpId="0" animBg="1"/>
      <p:bldP spid="22" grpId="1" animBg="1"/>
    </p:bld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93198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33363"/>
            <a:ext cx="8229600" cy="60801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815703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d2u/u2d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gzip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tar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7113758"/>
      </p:ext>
    </p:extLst>
  </p:cSld>
  <p:clrMapOvr>
    <a:masterClrMapping/>
  </p:clrMapOvr>
  <p:transition/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93198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33363"/>
            <a:ext cx="8229600" cy="60801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313567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47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d2u/u2d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gzip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tar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3557169"/>
      </p:ext>
    </p:extLst>
  </p:cSld>
  <p:clrMapOvr>
    <a:masterClrMapping/>
  </p:clrMapOvr>
  <p:transition/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6" name="Rectangle 3"/>
          <p:cNvSpPr txBox="1">
            <a:spLocks noChangeArrowheads="1"/>
          </p:cNvSpPr>
          <p:nvPr/>
        </p:nvSpPr>
        <p:spPr bwMode="auto">
          <a:xfrm>
            <a:off x="304800" y="1562100"/>
            <a:ext cx="8458200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Arial"/>
                <a:ea typeface="新細明體" panose="02020500000000000000" pitchFamily="18" charset="-120"/>
                <a:cs typeface="+mn-cs"/>
              </a:rPr>
              <a:t>Compressed files end with “.</a:t>
            </a:r>
            <a:r>
              <a:rPr kumimoji="1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Arial"/>
                <a:ea typeface="新細明體" panose="02020500000000000000" pitchFamily="18" charset="-120"/>
                <a:cs typeface="+mn-cs"/>
              </a:rPr>
              <a:t>gz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Arial"/>
                <a:ea typeface="新細明體" panose="02020500000000000000" pitchFamily="18" charset="-120"/>
                <a:cs typeface="+mn-cs"/>
              </a:rPr>
              <a:t>”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:</a:t>
            </a: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%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 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cd ~/UNIX_L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mbria Math" panose="02040503050406030204" pitchFamily="18" charset="0"/>
                <a:ea typeface="Cambria Math" panose="02040503050406030204" pitchFamily="18" charset="0"/>
                <a:cs typeface="+mn-cs"/>
              </a:rPr>
              <a:t>1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; ls co*</a:t>
            </a: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compfileA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.gz</a:t>
            </a: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%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 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cat compfileA.gz</a:t>
            </a: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h▒bcompfileA▒H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▒▒▒W(▒/▒IQ▒A</a:t>
            </a:r>
            <a:r>
              <a:rPr kumimoji="1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䩲</a:t>
            </a: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%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 </a:t>
            </a:r>
            <a:r>
              <a:rPr kumimoji="1" lang="en-US" altLang="zh-TW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gunzip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 compfileA.gz</a:t>
            </a: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%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 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ls c*</a:t>
            </a: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compfileA</a:t>
            </a: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%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 </a:t>
            </a: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cat </a:t>
            </a:r>
            <a:r>
              <a:rPr kumimoji="1" lang="en-US" altLang="zh-TW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compfileA</a:t>
            </a: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Hello world!</a:t>
            </a: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	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304800" y="1562100"/>
            <a:ext cx="1676400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Lucida Grande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%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 </a:t>
            </a: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%</a:t>
            </a: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% </a:t>
            </a: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% </a:t>
            </a: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% </a:t>
            </a: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114300" algn="l" defTabSz="914400" rtl="0" eaLnBrk="0" fontAlgn="base" latinLnBrk="0" hangingPunct="0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%</a:t>
            </a:r>
            <a:endParaRPr kumimoji="1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105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 </a:t>
            </a:r>
            <a:r>
              <a:rPr lang="en-US" altLang="zh-TW" sz="4800" b="1" dirty="0" err="1">
                <a:solidFill>
                  <a:srgbClr val="10068E"/>
                </a:solidFill>
              </a:rPr>
              <a:t>gzip</a:t>
            </a:r>
            <a:r>
              <a:rPr lang="en-US" altLang="zh-TW" sz="4800" b="1" dirty="0">
                <a:solidFill>
                  <a:srgbClr val="10068E"/>
                </a:solidFill>
              </a:rPr>
              <a:t>/</a:t>
            </a:r>
            <a:r>
              <a:rPr lang="en-US" altLang="zh-TW" sz="4800" b="1" dirty="0" err="1">
                <a:solidFill>
                  <a:srgbClr val="10068E"/>
                </a:solidFill>
              </a:rPr>
              <a:t>gunzip</a:t>
            </a:r>
            <a:endParaRPr lang="en-US" altLang="zh-TW" sz="4800" b="1" dirty="0">
              <a:solidFill>
                <a:srgbClr val="10068E"/>
              </a:solidFill>
            </a:endParaRPr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199"/>
            <a:ext cx="8534400" cy="723901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</a:rPr>
              <a:t>Used to compress / </a:t>
            </a:r>
            <a:r>
              <a:rPr lang="en-US" altLang="zh-TW" dirty="0" err="1">
                <a:solidFill>
                  <a:srgbClr val="FF0000"/>
                </a:solidFill>
              </a:rPr>
              <a:t>uncompress</a:t>
            </a:r>
            <a:r>
              <a:rPr lang="en-US" altLang="zh-TW" dirty="0">
                <a:solidFill>
                  <a:srgbClr val="FF0000"/>
                </a:solidFill>
              </a:rPr>
              <a:t> a file.</a:t>
            </a:r>
          </a:p>
          <a:p>
            <a:pPr marL="0" indent="0" eaLnBrk="1" hangingPunct="1">
              <a:buFontTx/>
              <a:buNone/>
            </a:pPr>
            <a:endParaRPr lang="en-US" altLang="zh-TW" sz="2400" dirty="0">
              <a:solidFill>
                <a:srgbClr val="000000"/>
              </a:solidFill>
              <a:latin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2084109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05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105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105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05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105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1105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105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11059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93198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33363"/>
            <a:ext cx="8229600" cy="60801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435203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47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d2u/u2d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gzip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tar 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660079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spc="-17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sz="2400" b="0" spc="-170" dirty="0" err="1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chemeClr val="bg1"/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dirty="0">
              <a:solidFill>
                <a:srgbClr val="FF33CC"/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0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 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819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0574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93198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33363"/>
            <a:ext cx="8229600" cy="60801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10068E"/>
                </a:solidFill>
              </a:rPr>
              <a:t>Miscellaneous Commands</a:t>
            </a:r>
          </a:p>
        </p:txBody>
      </p:sp>
      <p:graphicFrame>
        <p:nvGraphicFramePr>
          <p:cNvPr id="9" name="Group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752170"/>
              </p:ext>
            </p:extLst>
          </p:nvPr>
        </p:nvGraphicFramePr>
        <p:xfrm>
          <a:off x="228600" y="1333500"/>
          <a:ext cx="8610600" cy="3402372"/>
        </p:xfrm>
        <a:graphic>
          <a:graphicData uri="http://schemas.openxmlformats.org/drawingml/2006/table">
            <a:tbl>
              <a:tblPr/>
              <a:tblGrid>
                <a:gridCol w="22843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262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018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47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d2u/u2d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Arial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Convert DOS and UNIX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formats</a:t>
                      </a:r>
                    </a:p>
                  </a:txBody>
                  <a:tcPr marT="45726" marB="4572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02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gzip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/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gunzip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47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Compress / Uncompress a file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2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tar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cxvf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47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</a:rPr>
                        <a:t>Combine directory(s) into one file or eXpand the file to a directory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77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</a:p>
                  </a:txBody>
                  <a:tcPr marR="0"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T="45733" marB="45733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85040"/>
      </p:ext>
    </p:extLst>
  </p:cSld>
  <p:clrMapOvr>
    <a:masterClrMapping/>
  </p:clrMapOvr>
  <p:transition/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altLang="zh-TW" sz="4800" b="1" dirty="0">
                <a:solidFill>
                  <a:srgbClr val="10068E"/>
                </a:solidFill>
              </a:rPr>
              <a:t>tar</a:t>
            </a:r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91440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sz="4400" b="1" dirty="0">
                <a:solidFill>
                  <a:srgbClr val="FF0000"/>
                </a:solidFill>
                <a:latin typeface="High Tower Text" panose="02040502050506030303" pitchFamily="18" charset="0"/>
              </a:rPr>
              <a:t>tar</a:t>
            </a:r>
            <a:r>
              <a:rPr lang="en-US" altLang="zh-TW" sz="2800" dirty="0">
                <a:solidFill>
                  <a:srgbClr val="FF0000"/>
                </a:solidFill>
                <a:latin typeface="Lucida Grande"/>
              </a:rPr>
              <a:t> </a:t>
            </a:r>
            <a:r>
              <a:rPr lang="en-US" altLang="zh-TW" sz="2800" dirty="0">
                <a:solidFill>
                  <a:srgbClr val="FF0000"/>
                </a:solidFill>
              </a:rPr>
              <a:t>packs or unpacks a directory or list of files into one file, with a .tar extension on its name.</a:t>
            </a:r>
          </a:p>
          <a:p>
            <a:pPr marL="0" indent="0" eaLnBrk="1" hangingPunct="1">
              <a:buFontTx/>
              <a:buNone/>
            </a:pPr>
            <a:r>
              <a:rPr lang="en-US" altLang="zh-TW" sz="2800" dirty="0"/>
              <a:t>A file with a .tar extension can be called a</a:t>
            </a:r>
            <a:r>
              <a:rPr lang="en-US" altLang="zh-TW" sz="2800" dirty="0">
                <a:latin typeface="Lucida Grande"/>
              </a:rPr>
              <a:t> </a:t>
            </a:r>
            <a:r>
              <a:rPr lang="en-US" altLang="zh-TW" sz="2800" b="1" u="sng" dirty="0" err="1">
                <a:solidFill>
                  <a:schemeClr val="accent2"/>
                </a:solidFill>
              </a:rPr>
              <a:t>tarfile</a:t>
            </a:r>
            <a:r>
              <a:rPr lang="en-US" altLang="zh-TW" sz="2800" dirty="0">
                <a:latin typeface="Lucida Grande"/>
              </a:rPr>
              <a:t> </a:t>
            </a:r>
            <a:r>
              <a:rPr lang="en-US" altLang="zh-TW" sz="2800" dirty="0"/>
              <a:t>(and will be so-called in this class).</a:t>
            </a:r>
          </a:p>
          <a:p>
            <a:pPr marL="0" indent="0" eaLnBrk="1" hangingPunct="1">
              <a:buFontTx/>
              <a:buNone/>
            </a:pPr>
            <a:endParaRPr lang="en-US" altLang="zh-TW" sz="1800" dirty="0">
              <a:solidFill>
                <a:srgbClr val="000000"/>
              </a:solidFill>
              <a:latin typeface="Lucida Grande"/>
            </a:endParaRPr>
          </a:p>
          <a:p>
            <a:pPr marL="0" indent="0" eaLnBrk="1" hangingPunct="1">
              <a:buFontTx/>
              <a:buNone/>
            </a:pPr>
            <a:endParaRPr lang="en-US" altLang="zh-TW" sz="2000" dirty="0">
              <a:solidFill>
                <a:srgbClr val="000000"/>
              </a:solidFill>
              <a:latin typeface="Lucida Grande"/>
            </a:endParaRPr>
          </a:p>
        </p:txBody>
      </p:sp>
      <p:sp>
        <p:nvSpPr>
          <p:cNvPr id="110596" name="Rectangle 3"/>
          <p:cNvSpPr txBox="1">
            <a:spLocks noChangeArrowheads="1"/>
          </p:cNvSpPr>
          <p:nvPr/>
        </p:nvSpPr>
        <p:spPr bwMode="auto">
          <a:xfrm>
            <a:off x="304800" y="3200400"/>
            <a:ext cx="84582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To pack: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	tar 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rPr>
              <a:t>-</a:t>
            </a:r>
            <a:r>
              <a:rPr kumimoji="1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cvf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  filename.tar  </a:t>
            </a:r>
            <a:r>
              <a:rPr kumimoji="1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directoryname</a:t>
            </a:r>
            <a:endParaRPr kumimoji="1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srgbClr val="CC3300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Grande"/>
              <a:ea typeface="新細明體" panose="02020500000000000000" pitchFamily="18" charset="-120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33CC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To unpack: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新細明體" panose="02020500000000000000" pitchFamily="18" charset="-120"/>
                <a:cs typeface="+mn-cs"/>
              </a:rPr>
              <a:t>	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tar 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+mn-cs"/>
              </a:rPr>
              <a:t>-</a:t>
            </a:r>
            <a:r>
              <a:rPr kumimoji="1" lang="en-US" altLang="zh-TW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xvf</a:t>
            </a:r>
            <a:r>
              <a:rPr kumimoji="1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srgbClr val="CC3300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 filename.tar</a:t>
            </a:r>
          </a:p>
        </p:txBody>
      </p:sp>
    </p:spTree>
    <p:extLst>
      <p:ext uri="{BB962C8B-B14F-4D97-AF65-F5344CB8AC3E}">
        <p14:creationId xmlns:p14="http://schemas.microsoft.com/office/powerpoint/2010/main" val="542668856"/>
      </p:ext>
    </p:extLst>
  </p:cSld>
  <p:clrMapOvr>
    <a:masterClrMapping/>
  </p:clrMapOvr>
  <p:transition/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838200"/>
            <a:ext cx="8534400" cy="57912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% tar -xvf demo.tar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demofiles/abcdfeghijklmno.txt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demofiles/demo2/ABCD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demofiles/demo2/ABD.txt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demofiles/demo2/ACE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demofiles/demo2/Afile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demofiles/demo2/AFILE2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demofiles/demo2/AFILE3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demofiles/demo2/APROG.c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demofiles/demo2/APROG.x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demofiles/demo2/Aqrst.txt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demofiles/demo2/AZZZ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demofiles/demo2/countFiles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demofiles/demo2/count_A_files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demofiles/demo2/square.c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demofiles/demo2/square.x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>
                <a:solidFill>
                  <a:schemeClr val="bg1"/>
                </a:solidFill>
                <a:latin typeface="Times New Roman" panose="02020603050405020304" pitchFamily="18" charset="0"/>
              </a:rPr>
              <a:t>demofiles/demo2/tempfile2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>
                <a:solidFill>
                  <a:schemeClr val="bg1"/>
                </a:solidFill>
                <a:latin typeface="Times New Roman" panose="02020603050405020304" pitchFamily="18" charset="0"/>
              </a:rPr>
              <a:t>…</a:t>
            </a:r>
          </a:p>
        </p:txBody>
      </p:sp>
      <p:sp>
        <p:nvSpPr>
          <p:cNvPr id="182278" name="AutoShape 6"/>
          <p:cNvSpPr>
            <a:spLocks noChangeArrowheads="1"/>
          </p:cNvSpPr>
          <p:nvPr/>
        </p:nvSpPr>
        <p:spPr bwMode="auto">
          <a:xfrm>
            <a:off x="2590800" y="4724400"/>
            <a:ext cx="4495800" cy="1752600"/>
          </a:xfrm>
          <a:prstGeom prst="wedgeRoundRectCallout">
            <a:avLst>
              <a:gd name="adj1" fmla="val -84602"/>
              <a:gd name="adj2" fmla="val -18134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It creates this new directory, demofiles, because that was the directory that I tarred up on my computer at home.</a:t>
            </a:r>
          </a:p>
        </p:txBody>
      </p:sp>
      <p:sp>
        <p:nvSpPr>
          <p:cNvPr id="111620" name="Rectangle 2"/>
          <p:cNvSpPr>
            <a:spLocks noChangeArrowheads="1"/>
          </p:cNvSpPr>
          <p:nvPr/>
        </p:nvSpPr>
        <p:spPr bwMode="auto">
          <a:xfrm>
            <a:off x="228600" y="-76200"/>
            <a:ext cx="86868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10068E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An Example Using </a:t>
            </a:r>
            <a:r>
              <a:rPr kumimoji="1" lang="en-US" altLang="zh-TW" sz="7200" b="0" i="0" u="none" strike="noStrike" kern="1200" cap="none" spc="0" normalizeH="0" baseline="0" noProof="0" dirty="0">
                <a:ln>
                  <a:noFill/>
                </a:ln>
                <a:solidFill>
                  <a:srgbClr val="10068E"/>
                </a:solidFill>
                <a:effectLst/>
                <a:uLnTx/>
                <a:uFillTx/>
                <a:latin typeface="High Tower Text" panose="02040502050506030303" pitchFamily="18" charset="0"/>
                <a:ea typeface="新細明體" panose="02020500000000000000" pitchFamily="18" charset="-120"/>
                <a:cs typeface="+mn-cs"/>
              </a:rPr>
              <a:t>tar</a:t>
            </a:r>
            <a:endParaRPr kumimoji="1" lang="en-US" altLang="zh-TW" sz="4800" b="0" i="0" u="none" strike="noStrike" kern="1200" cap="none" spc="0" normalizeH="0" baseline="0" noProof="0" dirty="0">
              <a:ln>
                <a:noFill/>
              </a:ln>
              <a:solidFill>
                <a:srgbClr val="10068E"/>
              </a:solidFill>
              <a:effectLst/>
              <a:uLnTx/>
              <a:uFillTx/>
              <a:latin typeface="High Tower Text" panose="02040502050506030303" pitchFamily="18" charset="0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47640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spc="-170" dirty="0">
                <a:solidFill>
                  <a:srgbClr val="FF33CC"/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dirty="0">
              <a:solidFill>
                <a:srgbClr val="FF33CC"/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0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 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678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0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 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70812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33400" y="1219200"/>
            <a:ext cx="8001000" cy="38100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dirty="0">
                <a:solidFill>
                  <a:schemeClr val="bg1"/>
                </a:solidFill>
                <a:latin typeface="High Tower Text" pitchFamily="18" charset="0"/>
              </a:rPr>
              <a:t>echo Hello world!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/>
                </a:solidFill>
                <a:latin typeface="High Tower Text" pitchFamily="18" charset="0"/>
              </a:rPr>
              <a:t>Hello world!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rgbClr val="000000"/>
              </a:solidFill>
              <a:latin typeface="High Tower Text" pitchFamily="18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0" y="15240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>
                <a:solidFill>
                  <a:srgbClr val="0033CC"/>
                </a:solidFill>
              </a:rPr>
              <a:t>echo</a:t>
            </a:r>
            <a:endParaRPr lang="en-US" altLang="zh-TW" b="0" kern="0" dirty="0">
              <a:solidFill>
                <a:srgbClr val="0033CC"/>
              </a:solidFill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533400" y="1219200"/>
            <a:ext cx="5334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endParaRPr lang="en-US" altLang="zh-TW" sz="2600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  </a:t>
            </a:r>
            <a:endParaRPr lang="en-US" altLang="zh-TW" sz="26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rgbClr val="000000"/>
              </a:solidFill>
              <a:latin typeface="High Tower Text" pitchFamily="18" charset="0"/>
            </a:endParaRP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1219200" y="2362200"/>
            <a:ext cx="4953000" cy="381000"/>
          </a:xfrm>
          <a:prstGeom prst="wedgeRoundRectCallout">
            <a:avLst>
              <a:gd name="adj1" fmla="val -35877"/>
              <a:gd name="adj2" fmla="val -168448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wrap="none" anchor="t" anchorCtr="0"/>
          <a:lstStyle/>
          <a:p>
            <a:pPr algn="ctr">
              <a:lnSpc>
                <a:spcPct val="80000"/>
              </a:lnSpc>
            </a:pPr>
            <a:r>
              <a:rPr lang="en-US" altLang="zh-TW" sz="2400" dirty="0">
                <a:solidFill>
                  <a:srgbClr val="000000"/>
                </a:solidFill>
              </a:rPr>
              <a:t>See how it “echoed” what I typed?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1219200" y="3048000"/>
            <a:ext cx="4953000" cy="381000"/>
          </a:xfrm>
          <a:prstGeom prst="wedgeRoundRectCallout">
            <a:avLst>
              <a:gd name="adj1" fmla="val -7075"/>
              <a:gd name="adj2" fmla="val -16299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t" anchorCtr="0"/>
          <a:lstStyle/>
          <a:p>
            <a:pPr algn="ctr">
              <a:lnSpc>
                <a:spcPct val="80000"/>
              </a:lnSpc>
            </a:pPr>
            <a:r>
              <a:rPr lang="en-US" altLang="zh-TW" sz="2400" dirty="0">
                <a:solidFill>
                  <a:srgbClr val="000000"/>
                </a:solidFill>
              </a:rPr>
              <a:t>But a better name would’ve been “print”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529584" y="1225296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990600" y="1856232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990600" y="1225296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utoShape 5"/>
          <p:cNvSpPr>
            <a:spLocks noChangeArrowheads="1"/>
          </p:cNvSpPr>
          <p:nvPr/>
        </p:nvSpPr>
        <p:spPr bwMode="auto">
          <a:xfrm>
            <a:off x="1828800" y="1905000"/>
            <a:ext cx="6408712" cy="3312368"/>
          </a:xfrm>
          <a:prstGeom prst="wedgeRoundRectCallout">
            <a:avLst>
              <a:gd name="adj1" fmla="val -65506"/>
              <a:gd name="adj2" fmla="val -6425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800" dirty="0"/>
              <a:t>Throughout this course, we will use the “%” symbol for the command-line prompt.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800" dirty="0"/>
              <a:t>Your actual command line prompt is different (it might include your user name).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800" dirty="0"/>
              <a:t> But you can change your prompt.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800" dirty="0"/>
              <a:t>So some people actually do have a “%” symbol as their prompt.</a:t>
            </a:r>
          </a:p>
        </p:txBody>
      </p:sp>
    </p:spTree>
    <p:extLst>
      <p:ext uri="{BB962C8B-B14F-4D97-AF65-F5344CB8AC3E}">
        <p14:creationId xmlns:p14="http://schemas.microsoft.com/office/powerpoint/2010/main" val="1379463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1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12" grpId="0" animBg="1"/>
      <p:bldP spid="12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0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 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36250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0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7832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rooms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0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 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5427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0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 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7660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 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1708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e</a:t>
            </a: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 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11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9184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altLang="zh-TW" sz="2400" b="0" dirty="0">
                <a:solidFill>
                  <a:srgbClr val="FFFFFF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 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11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12 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761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1  ls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11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12 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13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51775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2  cd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11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12 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13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14  history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6400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6234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838"/>
          </a:xfrm>
        </p:spPr>
        <p:txBody>
          <a:bodyPr/>
          <a:lstStyle/>
          <a:p>
            <a:pPr eaLnBrk="1" hangingPunct="1"/>
            <a:r>
              <a:rPr lang="en-US" altLang="zh-TW" sz="5400" b="1" dirty="0">
                <a:solidFill>
                  <a:srgbClr val="0033CC"/>
                </a:solidFill>
              </a:rPr>
              <a:t>history</a:t>
            </a: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 dirty="0">
                <a:solidFill>
                  <a:srgbClr val="0033CC"/>
                </a:solidFill>
              </a:rPr>
              <a:t>!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3  echo Hello world!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11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12 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13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14 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!11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57912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1867710" y="6497090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423160" y="6417226"/>
            <a:ext cx="2944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219200" y="1524000"/>
            <a:ext cx="57912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908720"/>
            <a:ext cx="8534400" cy="316835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Lists the </a:t>
            </a:r>
            <a:r>
              <a:rPr lang="en-US" altLang="zh-TW" sz="4400" b="1" dirty="0">
                <a:solidFill>
                  <a:srgbClr val="FF0000"/>
                </a:solidFill>
                <a:latin typeface="High Tower Text" pitchFamily="18" charset="0"/>
              </a:rPr>
              <a:t>history</a:t>
            </a:r>
            <a:r>
              <a:rPr lang="en-US" altLang="zh-TW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of commands you typed.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2514600" y="6481978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auto">
          <a:xfrm>
            <a:off x="1219200" y="1676400"/>
            <a:ext cx="65532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304800" y="908720"/>
            <a:ext cx="8534400" cy="1758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The </a:t>
            </a:r>
            <a:r>
              <a:rPr lang="en-US" altLang="zh-TW" sz="4400" b="1" kern="0" dirty="0">
                <a:solidFill>
                  <a:srgbClr val="FF0000"/>
                </a:solidFill>
                <a:latin typeface="Garamond" panose="02020404030301010803" pitchFamily="18" charset="0"/>
              </a:rPr>
              <a:t>!</a:t>
            </a:r>
            <a:r>
              <a:rPr lang="en-US" altLang="zh-TW" sz="2800" b="0" kern="0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command is a way to rerun an old command,</a:t>
            </a:r>
          </a:p>
          <a:p>
            <a:pPr marL="0" indent="0" eaLnBrk="1" hangingPunct="1">
              <a:lnSpc>
                <a:spcPct val="85000"/>
              </a:lnSpc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based on its history number.</a:t>
            </a:r>
          </a:p>
        </p:txBody>
      </p:sp>
    </p:spTree>
    <p:extLst>
      <p:ext uri="{BB962C8B-B14F-4D97-AF65-F5344CB8AC3E}">
        <p14:creationId xmlns:p14="http://schemas.microsoft.com/office/powerpoint/2010/main" val="341418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01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2" grpId="0"/>
      <p:bldP spid="12" grpId="0"/>
      <p:bldP spid="46083" grpId="0" build="p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33400" y="1219200"/>
            <a:ext cx="8001000" cy="38100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echo Hello world!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Hello world!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dirty="0">
                <a:solidFill>
                  <a:schemeClr val="bg1"/>
                </a:solidFill>
                <a:latin typeface="High Tower Text" pitchFamily="18" charset="0"/>
              </a:rPr>
              <a:t>echo If you type extra    spaces, you will not see them.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/>
                </a:solidFill>
                <a:latin typeface="High Tower Text" pitchFamily="18" charset="0"/>
              </a:rPr>
              <a:t>If you type extra spaces, you will not see them.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latin typeface="Arial" charset="0"/>
              </a:rPr>
              <a:t>%</a:t>
            </a:r>
            <a:r>
              <a:rPr lang="en-US" altLang="zh-TW" sz="2600" dirty="0">
                <a:latin typeface="High Tower Text" pitchFamily="18" charset="0"/>
              </a:rPr>
              <a:t> </a:t>
            </a:r>
            <a:r>
              <a:rPr lang="en-US" altLang="zh-TW" sz="2600" dirty="0">
                <a:solidFill>
                  <a:schemeClr val="bg1"/>
                </a:solidFill>
                <a:latin typeface="High Tower Text" pitchFamily="18" charset="0"/>
              </a:rPr>
              <a:t>echo </a:t>
            </a:r>
            <a:r>
              <a:rPr lang="en-US" altLang="zh-TW" sz="2600" dirty="0">
                <a:solidFill>
                  <a:srgbClr val="FFFF00"/>
                </a:solidFill>
                <a:latin typeface="High Tower Text" pitchFamily="18" charset="0"/>
              </a:rPr>
              <a:t>"</a:t>
            </a:r>
            <a:r>
              <a:rPr lang="en-US" altLang="zh-TW" sz="2600" dirty="0">
                <a:solidFill>
                  <a:schemeClr val="bg1"/>
                </a:solidFill>
                <a:latin typeface="High Tower Text" pitchFamily="18" charset="0"/>
              </a:rPr>
              <a:t>Unless   you   use      quotes.</a:t>
            </a:r>
            <a:r>
              <a:rPr lang="en-US" altLang="zh-TW" sz="2600" dirty="0">
                <a:solidFill>
                  <a:srgbClr val="FFFF00"/>
                </a:solidFill>
                <a:latin typeface="High Tower Text" pitchFamily="18" charset="0"/>
              </a:rPr>
              <a:t>"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/>
                </a:solidFill>
                <a:latin typeface="High Tower Text" pitchFamily="18" charset="0"/>
              </a:rPr>
              <a:t>Unless   you   use      quotes.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latin typeface="Arial" charset="0"/>
              </a:rPr>
              <a:t>%</a:t>
            </a:r>
            <a:r>
              <a:rPr lang="en-US" altLang="zh-TW" sz="2600" dirty="0">
                <a:latin typeface="High Tower Text" pitchFamily="18" charset="0"/>
              </a:rPr>
              <a:t> </a:t>
            </a:r>
            <a:r>
              <a:rPr lang="en-US" altLang="zh-TW" sz="2600" dirty="0">
                <a:solidFill>
                  <a:schemeClr val="bg1"/>
                </a:solidFill>
                <a:latin typeface="High Tower Text" pitchFamily="18" charset="0"/>
              </a:rPr>
              <a:t>echo </a:t>
            </a:r>
            <a:r>
              <a:rPr lang="en-US" altLang="zh-TW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sz="2400" dirty="0">
                <a:solidFill>
                  <a:srgbClr val="FFFF00"/>
                </a:solidFill>
                <a:latin typeface="High Tower Text" pitchFamily="18" charset="0"/>
              </a:rPr>
              <a:t>n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600" dirty="0">
                <a:solidFill>
                  <a:schemeClr val="bg1"/>
                </a:solidFill>
                <a:latin typeface="High Tower Text" pitchFamily="18" charset="0"/>
              </a:rPr>
              <a:t>With this flag, there is no newline.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/>
                </a:solidFill>
                <a:latin typeface="High Tower Text" pitchFamily="18" charset="0"/>
              </a:rPr>
              <a:t>With this flag, there is no newline. </a:t>
            </a: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400" dirty="0">
                <a:solidFill>
                  <a:schemeClr val="bg1"/>
                </a:solidFill>
                <a:latin typeface="Arial" charset="0"/>
              </a:rPr>
              <a:t> </a:t>
            </a:r>
            <a:endParaRPr lang="en-US" altLang="zh-TW" sz="26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rgbClr val="000000"/>
              </a:solidFill>
              <a:latin typeface="High Tower Text" pitchFamily="18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0" y="15240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>
                <a:solidFill>
                  <a:srgbClr val="0033CC"/>
                </a:solidFill>
              </a:rPr>
              <a:t>echo</a:t>
            </a:r>
            <a:endParaRPr lang="en-US" altLang="zh-TW" b="0" kern="0" dirty="0">
              <a:solidFill>
                <a:srgbClr val="0033CC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5808428" y="3434964"/>
            <a:ext cx="838200" cy="3810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/>
                </a:solidFill>
                <a:latin typeface="High Tower Text" pitchFamily="18" charset="0"/>
              </a:rPr>
              <a:t>echo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533400" y="1219200"/>
            <a:ext cx="5334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endParaRPr lang="en-US" altLang="zh-TW" sz="2600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  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 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endParaRPr lang="en-US" altLang="zh-TW" sz="26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600" dirty="0">
              <a:solidFill>
                <a:srgbClr val="000000"/>
              </a:solidFill>
              <a:latin typeface="High Tower Text" pitchFamily="18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990600" y="4059936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990600" y="2487168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867400" y="3441233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990600" y="3132941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614364" y="3441233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976872" y="3132941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400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" presetID="14" presetClass="entr" presetSubtype="10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indefinite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5" presetClass="emph" presetSubtype="0" repeatCount="indefinite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35" presetClass="emph" presetSubtype="0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4  cat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11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12 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13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14 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!11</a:t>
            </a:r>
          </a:p>
          <a:p>
            <a:pPr>
              <a:lnSpc>
                <a:spcPct val="93000"/>
              </a:lnSpc>
            </a:pP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57912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 dirty="0">
                <a:solidFill>
                  <a:srgbClr val="0033CC"/>
                </a:solidFill>
              </a:rPr>
              <a:t>!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1219200" y="1524000"/>
            <a:ext cx="64008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304800" y="908720"/>
            <a:ext cx="8534400" cy="1758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The </a:t>
            </a:r>
            <a:r>
              <a:rPr lang="en-US" altLang="zh-TW" sz="4400" b="1" kern="0" dirty="0">
                <a:solidFill>
                  <a:srgbClr val="FF0000"/>
                </a:solidFill>
                <a:latin typeface="Garamond" panose="02020404030301010803" pitchFamily="18" charset="0"/>
              </a:rPr>
              <a:t>!</a:t>
            </a:r>
            <a:r>
              <a:rPr lang="en-US" altLang="zh-TW" sz="2800" b="0" kern="0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command is a way to rerun an old command,</a:t>
            </a:r>
          </a:p>
          <a:p>
            <a:pPr marL="0" indent="0" eaLnBrk="1" hangingPunct="1">
              <a:lnSpc>
                <a:spcPct val="85000"/>
              </a:lnSpc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based on its history number.</a:t>
            </a:r>
          </a:p>
        </p:txBody>
      </p:sp>
    </p:spTree>
    <p:extLst>
      <p:ext uri="{BB962C8B-B14F-4D97-AF65-F5344CB8AC3E}">
        <p14:creationId xmlns:p14="http://schemas.microsoft.com/office/powerpoint/2010/main" val="152495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5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11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12 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13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14 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!11</a:t>
            </a:r>
          </a:p>
          <a:p>
            <a:pPr>
              <a:lnSpc>
                <a:spcPct val="93000"/>
              </a:lnSpc>
            </a:pP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57912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 dirty="0">
                <a:solidFill>
                  <a:srgbClr val="0033CC"/>
                </a:solidFill>
              </a:rPr>
              <a:t>!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1219200" y="1524000"/>
            <a:ext cx="65532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04800" y="908720"/>
            <a:ext cx="8534400" cy="1758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The </a:t>
            </a:r>
            <a:r>
              <a:rPr lang="en-US" altLang="zh-TW" sz="4400" b="1" kern="0" dirty="0">
                <a:solidFill>
                  <a:srgbClr val="FF0000"/>
                </a:solidFill>
                <a:latin typeface="Garamond" panose="02020404030301010803" pitchFamily="18" charset="0"/>
              </a:rPr>
              <a:t>!</a:t>
            </a:r>
            <a:r>
              <a:rPr lang="en-US" altLang="zh-TW" sz="2800" b="0" kern="0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command is a way to rerun an old command,</a:t>
            </a:r>
          </a:p>
          <a:p>
            <a:pPr marL="0" indent="0" eaLnBrk="1" hangingPunct="1">
              <a:lnSpc>
                <a:spcPct val="85000"/>
              </a:lnSpc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based on its history number.</a:t>
            </a:r>
          </a:p>
        </p:txBody>
      </p:sp>
    </p:spTree>
    <p:extLst>
      <p:ext uri="{BB962C8B-B14F-4D97-AF65-F5344CB8AC3E}">
        <p14:creationId xmlns:p14="http://schemas.microsoft.com/office/powerpoint/2010/main" val="1170177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6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-w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fileA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11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12 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13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14 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!11</a:t>
            </a:r>
          </a:p>
          <a:p>
            <a:pPr>
              <a:lnSpc>
                <a:spcPct val="93000"/>
              </a:lnSpc>
            </a:pP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latin typeface="Lucida Console" pitchFamily="49" charset="0"/>
                <a:ea typeface="新細明體" charset="-120"/>
              </a:rPr>
              <a:t>%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!p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57912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867710" y="6489340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utoShape 5"/>
          <p:cNvSpPr>
            <a:spLocks noChangeArrowheads="1"/>
          </p:cNvSpPr>
          <p:nvPr/>
        </p:nvSpPr>
        <p:spPr bwMode="auto">
          <a:xfrm>
            <a:off x="3878494" y="5785207"/>
            <a:ext cx="4953000" cy="1066800"/>
          </a:xfrm>
          <a:prstGeom prst="wedgeRoundRectCallout">
            <a:avLst>
              <a:gd name="adj1" fmla="val -79637"/>
              <a:gd name="adj2" fmla="val 2994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b="0" dirty="0">
                <a:solidFill>
                  <a:srgbClr val="000000"/>
                </a:solidFill>
              </a:rPr>
              <a:t>You can also do it by using starting letters, rather than a number.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423160" y="6417226"/>
            <a:ext cx="2944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endParaRPr lang="en-US" sz="2400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2331720" y="6492240"/>
            <a:ext cx="1385" cy="30175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 dirty="0">
                <a:solidFill>
                  <a:srgbClr val="0033CC"/>
                </a:solidFill>
              </a:rPr>
              <a:t>!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1219200" y="1524000"/>
            <a:ext cx="6492240" cy="8382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304800" y="908720"/>
            <a:ext cx="8534400" cy="1758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The </a:t>
            </a:r>
            <a:r>
              <a:rPr lang="en-US" altLang="zh-TW" sz="4400" b="1" kern="0" dirty="0">
                <a:solidFill>
                  <a:srgbClr val="FF0000"/>
                </a:solidFill>
                <a:latin typeface="Garamond" panose="02020404030301010803" pitchFamily="18" charset="0"/>
              </a:rPr>
              <a:t>!</a:t>
            </a:r>
            <a:r>
              <a:rPr lang="en-US" altLang="zh-TW" sz="2800" b="0" kern="0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command is a way to rerun an old command,</a:t>
            </a:r>
          </a:p>
          <a:p>
            <a:pPr marL="0" indent="0" eaLnBrk="1" hangingPunct="1">
              <a:lnSpc>
                <a:spcPct val="85000"/>
              </a:lnSpc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based on its history number.</a:t>
            </a:r>
          </a:p>
        </p:txBody>
      </p:sp>
    </p:spTree>
    <p:extLst>
      <p:ext uri="{BB962C8B-B14F-4D97-AF65-F5344CB8AC3E}">
        <p14:creationId xmlns:p14="http://schemas.microsoft.com/office/powerpoint/2010/main" val="332659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1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1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7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wc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-c f*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11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12 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13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14 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!11</a:t>
            </a:r>
          </a:p>
          <a:p>
            <a:pPr>
              <a:lnSpc>
                <a:spcPct val="93000"/>
              </a:lnSpc>
            </a:pP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!p</a:t>
            </a:r>
          </a:p>
          <a:p>
            <a:pPr>
              <a:lnSpc>
                <a:spcPct val="93000"/>
              </a:lnSpc>
            </a:pP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57912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 dirty="0">
                <a:solidFill>
                  <a:srgbClr val="0033CC"/>
                </a:solidFill>
              </a:rPr>
              <a:t>!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1219200" y="1524000"/>
            <a:ext cx="64008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304800" y="908720"/>
            <a:ext cx="8534400" cy="1758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The </a:t>
            </a:r>
            <a:r>
              <a:rPr lang="en-US" altLang="zh-TW" sz="4400" b="1" kern="0" dirty="0">
                <a:solidFill>
                  <a:srgbClr val="FF0000"/>
                </a:solidFill>
                <a:latin typeface="Garamond" panose="02020404030301010803" pitchFamily="18" charset="0"/>
              </a:rPr>
              <a:t>!</a:t>
            </a:r>
            <a:r>
              <a:rPr lang="en-US" altLang="zh-TW" sz="2800" b="0" kern="0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command is a way to rerun an old command,</a:t>
            </a:r>
          </a:p>
          <a:p>
            <a:pPr marL="0" indent="0" eaLnBrk="1" hangingPunct="1">
              <a:lnSpc>
                <a:spcPct val="85000"/>
              </a:lnSpc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based on its history number.</a:t>
            </a:r>
          </a:p>
        </p:txBody>
      </p:sp>
    </p:spTree>
    <p:extLst>
      <p:ext uri="{BB962C8B-B14F-4D97-AF65-F5344CB8AC3E}">
        <p14:creationId xmlns:p14="http://schemas.microsoft.com/office/powerpoint/2010/main" val="356742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423392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8  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11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12 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13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14 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!11</a:t>
            </a:r>
          </a:p>
          <a:p>
            <a:pPr>
              <a:lnSpc>
                <a:spcPct val="93000"/>
              </a:lnSpc>
            </a:pP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!p</a:t>
            </a:r>
          </a:p>
          <a:p>
            <a:pPr>
              <a:lnSpc>
                <a:spcPct val="93000"/>
              </a:lnSpc>
            </a:pP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/home/Me/start/e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219200" y="1676400"/>
            <a:ext cx="57912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 dirty="0">
                <a:solidFill>
                  <a:srgbClr val="0033CC"/>
                </a:solidFill>
              </a:rPr>
              <a:t>!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1219200" y="1524000"/>
            <a:ext cx="64008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304800" y="908720"/>
            <a:ext cx="8534400" cy="1758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The </a:t>
            </a:r>
            <a:r>
              <a:rPr lang="en-US" altLang="zh-TW" sz="4400" b="1" kern="0" dirty="0">
                <a:solidFill>
                  <a:srgbClr val="FF0000"/>
                </a:solidFill>
                <a:latin typeface="Garamond" panose="02020404030301010803" pitchFamily="18" charset="0"/>
              </a:rPr>
              <a:t>!</a:t>
            </a:r>
            <a:r>
              <a:rPr lang="en-US" altLang="zh-TW" sz="2800" b="0" kern="0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command is a way to rerun an old command,</a:t>
            </a:r>
          </a:p>
          <a:p>
            <a:pPr marL="0" indent="0" eaLnBrk="1" hangingPunct="1">
              <a:lnSpc>
                <a:spcPct val="85000"/>
              </a:lnSpc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based on its history number.</a:t>
            </a:r>
          </a:p>
        </p:txBody>
      </p:sp>
    </p:spTree>
    <p:extLst>
      <p:ext uri="{BB962C8B-B14F-4D97-AF65-F5344CB8AC3E}">
        <p14:creationId xmlns:p14="http://schemas.microsoft.com/office/powerpoint/2010/main" val="4282902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1426464" y="1685676"/>
            <a:ext cx="6126480" cy="5172323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 9  </a:t>
            </a:r>
            <a:r>
              <a:rPr lang="en-US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</a:t>
            </a: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PA2/rooms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10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</a:t>
            </a:r>
            <a:r>
              <a:rPr lang="en-US" altLang="zh-TW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11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12  </a:t>
            </a:r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cd 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13  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altLang="zh-TW" sz="2400" b="0" spc="-17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 14  </a:t>
            </a:r>
            <a:r>
              <a:rPr lang="en-US" altLang="zh-TW" sz="2400" b="0" spc="-17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history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!11</a:t>
            </a:r>
          </a:p>
          <a:p>
            <a:pPr>
              <a:lnSpc>
                <a:spcPct val="93000"/>
              </a:lnSpc>
            </a:pP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basename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`</a:t>
            </a: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`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n</a:t>
            </a: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chemeClr val="bg1"/>
                </a:solidFill>
                <a:latin typeface="Lucida Console" pitchFamily="49" charset="0"/>
                <a:ea typeface="新細明體" charset="-120"/>
              </a:rPr>
              <a:t>%</a:t>
            </a: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 !p</a:t>
            </a:r>
          </a:p>
          <a:p>
            <a:pPr>
              <a:lnSpc>
                <a:spcPct val="93000"/>
              </a:lnSpc>
            </a:pPr>
            <a:r>
              <a:rPr lang="en-US" sz="2400" b="0" dirty="0" err="1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pwd</a:t>
            </a:r>
            <a:endParaRPr lang="en-US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  <a:p>
            <a:pPr>
              <a:lnSpc>
                <a:spcPct val="93000"/>
              </a:lnSpc>
            </a:pPr>
            <a:r>
              <a:rPr lang="en-US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/home/Me/start/e</a:t>
            </a:r>
            <a:endParaRPr lang="en-US" altLang="zh-TW" sz="2400" b="0" dirty="0">
              <a:solidFill>
                <a:srgbClr val="FFFFFF">
                  <a:lumMod val="95000"/>
                </a:srgbClr>
              </a:solidFill>
              <a:latin typeface="Lucida Console" pitchFamily="49" charset="0"/>
              <a:ea typeface="新細明體" charset="-12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403648" y="1676400"/>
            <a:ext cx="57912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 dirty="0">
                <a:solidFill>
                  <a:srgbClr val="0033CC"/>
                </a:solidFill>
              </a:rPr>
              <a:t>!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1403648" y="1524000"/>
            <a:ext cx="6400800" cy="8382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b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304800" y="908720"/>
            <a:ext cx="8534400" cy="1758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The </a:t>
            </a:r>
            <a:r>
              <a:rPr lang="en-US" altLang="zh-TW" sz="4400" b="1" kern="0" dirty="0">
                <a:solidFill>
                  <a:srgbClr val="FF0000"/>
                </a:solidFill>
                <a:latin typeface="Garamond" panose="02020404030301010803" pitchFamily="18" charset="0"/>
              </a:rPr>
              <a:t>!</a:t>
            </a:r>
            <a:r>
              <a:rPr lang="en-US" altLang="zh-TW" sz="2800" b="0" kern="0" dirty="0">
                <a:solidFill>
                  <a:srgbClr val="FF0000"/>
                </a:solidFill>
                <a:latin typeface="Lucida Grande" charset="0"/>
              </a:rPr>
              <a:t>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command is a way to rerun an old command,</a:t>
            </a:r>
          </a:p>
          <a:p>
            <a:pPr marL="0" indent="0" eaLnBrk="1" hangingPunct="1">
              <a:lnSpc>
                <a:spcPct val="85000"/>
              </a:lnSpc>
              <a:buFontTx/>
              <a:buNone/>
            </a:pP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based on its history number.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870315" y="6483096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425765" y="6417226"/>
            <a:ext cx="2944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b="0" dirty="0">
                <a:solidFill>
                  <a:srgbClr val="FFFFFF">
                    <a:lumMod val="95000"/>
                  </a:srgbClr>
                </a:solidFill>
                <a:latin typeface="Lucida Console" pitchFamily="49" charset="0"/>
                <a:ea typeface="新細明體" charset="-120"/>
              </a:rPr>
              <a:t>%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1" name="AutoShape 5"/>
          <p:cNvSpPr>
            <a:spLocks noChangeArrowheads="1"/>
          </p:cNvSpPr>
          <p:nvPr/>
        </p:nvSpPr>
        <p:spPr bwMode="auto">
          <a:xfrm>
            <a:off x="3733800" y="2590800"/>
            <a:ext cx="5181600" cy="1981200"/>
          </a:xfrm>
          <a:prstGeom prst="wedgeRoundRectCallout">
            <a:avLst>
              <a:gd name="adj1" fmla="val -33292"/>
              <a:gd name="adj2" fmla="val -13799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b="0" dirty="0">
                <a:solidFill>
                  <a:srgbClr val="000000"/>
                </a:solidFill>
              </a:rPr>
              <a:t>Although you</a:t>
            </a:r>
            <a:r>
              <a:rPr lang="en-US" altLang="zh-TW" sz="2800" b="0" i="1" dirty="0">
                <a:solidFill>
                  <a:srgbClr val="000000"/>
                </a:solidFill>
              </a:rPr>
              <a:t> can </a:t>
            </a:r>
            <a:r>
              <a:rPr lang="en-US" altLang="zh-TW" sz="2800" b="0" dirty="0">
                <a:solidFill>
                  <a:srgbClr val="000000"/>
                </a:solidFill>
              </a:rPr>
              <a:t>run commands this way, it is </a:t>
            </a:r>
            <a:r>
              <a:rPr lang="en-US" altLang="zh-TW" sz="2800" b="0" dirty="0">
                <a:solidFill>
                  <a:srgbClr val="FF0000"/>
                </a:solidFill>
              </a:rPr>
              <a:t>very dangerous</a:t>
            </a:r>
            <a:r>
              <a:rPr lang="en-US" altLang="zh-TW" sz="2800" b="0" dirty="0">
                <a:solidFill>
                  <a:srgbClr val="000000"/>
                </a:solidFill>
              </a:rPr>
              <a:t>, because you might type the wrong number and end up erasing files, etc.  </a:t>
            </a: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auto">
          <a:xfrm>
            <a:off x="3810000" y="5029200"/>
            <a:ext cx="4114800" cy="1447800"/>
          </a:xfrm>
          <a:prstGeom prst="wedgeRoundRectCallout">
            <a:avLst>
              <a:gd name="adj1" fmla="val 1518"/>
              <a:gd name="adj2" fmla="val -15137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b="0" dirty="0">
                <a:solidFill>
                  <a:srgbClr val="000000"/>
                </a:solidFill>
              </a:rPr>
              <a:t>The better way is to use the ‘</a:t>
            </a:r>
            <a:r>
              <a:rPr lang="en-US" altLang="zh-TW" sz="2800" dirty="0">
                <a:solidFill>
                  <a:srgbClr val="000000"/>
                </a:solidFill>
              </a:rPr>
              <a:t>up arrow</a:t>
            </a:r>
            <a:r>
              <a:rPr lang="en-US" altLang="zh-TW" sz="2800" b="0" dirty="0">
                <a:solidFill>
                  <a:srgbClr val="000000"/>
                </a:solidFill>
              </a:rPr>
              <a:t>’ button to scroll through previous commands.</a:t>
            </a:r>
          </a:p>
        </p:txBody>
      </p:sp>
    </p:spTree>
    <p:extLst>
      <p:ext uri="{BB962C8B-B14F-4D97-AF65-F5344CB8AC3E}">
        <p14:creationId xmlns:p14="http://schemas.microsoft.com/office/powerpoint/2010/main" val="760517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graphicFrame>
        <p:nvGraphicFramePr>
          <p:cNvPr id="23570" name="Group 18"/>
          <p:cNvGraphicFramePr>
            <a:graphicFrameLocks noGrp="1"/>
          </p:cNvGraphicFramePr>
          <p:nvPr/>
        </p:nvGraphicFramePr>
        <p:xfrm>
          <a:off x="107504" y="1143000"/>
          <a:ext cx="9036496" cy="549092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3042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32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300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echo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spc="-100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(-n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B="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Print text back to the screen </a:t>
                      </a:r>
                      <a:b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(-n suppresses \n )</a:t>
                      </a:r>
                    </a:p>
                  </a:txBody>
                  <a:tcPr marB="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256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wc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lwc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)</a:t>
                      </a:r>
                    </a:p>
                  </a:txBody>
                  <a:tcPr marB="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Word count. </a:t>
                      </a:r>
                      <a:b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(Also counts lines and bytes.)</a:t>
                      </a:r>
                    </a:p>
                  </a:txBody>
                  <a:tcPr marB="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73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cut 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(-</a:t>
                      </a:r>
                      <a:r>
                        <a:rPr kumimoji="1" lang="en-US" alt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cfd</a:t>
                      </a: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</a:t>
                      </a:r>
                      <a:b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</a:b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 Narrow" pitchFamily="34" charset="0"/>
                          <a:ea typeface="新細明體" pitchFamily="18" charset="-120"/>
                        </a:rPr>
                        <a:t>   --complement)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marB="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Cut columns or fields from lines of a file</a:t>
                      </a:r>
                    </a:p>
                  </a:txBody>
                  <a:tcPr marB="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584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alias</a:t>
                      </a: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Create a command shortcut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7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basename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Extract the directory name from a path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history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Lists the history of commands you typed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!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Rerun earlier commands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Miscellaneous Commands</a:t>
            </a:r>
          </a:p>
        </p:txBody>
      </p:sp>
    </p:spTree>
    <p:extLst>
      <p:ext uri="{BB962C8B-B14F-4D97-AF65-F5344CB8AC3E}">
        <p14:creationId xmlns:p14="http://schemas.microsoft.com/office/powerpoint/2010/main" val="1092018762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3440424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xargs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BBAB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8778422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pc="-100" dirty="0">
                <a:solidFill>
                  <a:srgbClr val="0033CC"/>
                </a:solidFill>
              </a:rPr>
              <a:t>If cat has no </a:t>
            </a:r>
            <a:r>
              <a:rPr lang="en-US" altLang="zh-TW" spc="-100" dirty="0" err="1">
                <a:solidFill>
                  <a:srgbClr val="0033CC"/>
                </a:solidFill>
              </a:rPr>
              <a:t>arg</a:t>
            </a:r>
            <a:r>
              <a:rPr lang="en-US" altLang="zh-TW" spc="-100" dirty="0">
                <a:solidFill>
                  <a:srgbClr val="0033CC"/>
                </a:solidFill>
              </a:rPr>
              <a:t>, it uses the keyboard</a:t>
            </a:r>
            <a:endParaRPr lang="en-US" altLang="zh-TW" sz="4800" spc="-100" dirty="0">
              <a:solidFill>
                <a:srgbClr val="0033CC"/>
              </a:solidFill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60198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cat CherryPie.txt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cups frozen tart cherries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dirty="0">
                <a:solidFill>
                  <a:srgbClr val="FFFFFF"/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dirty="0">
                <a:solidFill>
                  <a:srgbClr val="FFFFFF"/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cups granulated sugar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tablespoons cornstarch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pie crust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cat </a:t>
            </a:r>
            <a:r>
              <a:rPr lang="en-US" altLang="zh-TW" sz="2800" dirty="0">
                <a:solidFill>
                  <a:srgbClr val="FFFFFF"/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n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What should I type?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Bodoni MT" panose="02070603080606020203" pitchFamily="18" charset="0"/>
              </a:rPr>
              <a:t>        </a:t>
            </a: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 What should I type?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Hey, why did it print what I typed?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        2 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Hey, Why did it print what I typed?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How to stop it?</a:t>
            </a:r>
            <a:endParaRPr lang="en-US" altLang="zh-TW" sz="280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lvl="0" eaLnBrk="1" hangingPunct="1">
              <a:lnSpc>
                <a:spcPct val="75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        3   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How to stop it?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By pressing Ctrl</a:t>
            </a:r>
            <a:r>
              <a:rPr lang="en-US" altLang="zh-TW" sz="2800" dirty="0">
                <a:solidFill>
                  <a:srgbClr val="FFFFFF"/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c.</a:t>
            </a:r>
          </a:p>
          <a:p>
            <a:pPr lvl="0" eaLnBrk="1" hangingPunct="1">
              <a:lnSpc>
                <a:spcPct val="75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cat </a:t>
            </a:r>
            <a:r>
              <a:rPr lang="en-US" altLang="zh-TW" sz="2800" dirty="0">
                <a:solidFill>
                  <a:srgbClr val="FFFFFF"/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n &lt; CherryPie.txt</a:t>
            </a:r>
          </a:p>
          <a:p>
            <a:pPr lvl="0" eaLnBrk="1" hangingPunct="1">
              <a:lnSpc>
                <a:spcPct val="75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        1   4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cups frozen tart cherries</a:t>
            </a:r>
          </a:p>
          <a:p>
            <a:pPr lvl="0" eaLnBrk="1" hangingPunct="1">
              <a:lnSpc>
                <a:spcPct val="75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        2   1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dirty="0">
                <a:solidFill>
                  <a:srgbClr val="FFFFFF"/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dirty="0">
                <a:solidFill>
                  <a:srgbClr val="FFFFFF"/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cups granulated sugar</a:t>
            </a:r>
          </a:p>
          <a:p>
            <a:pPr lvl="0" eaLnBrk="1" hangingPunct="1">
              <a:lnSpc>
                <a:spcPct val="75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        3   4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tablespoons cornstarch</a:t>
            </a:r>
          </a:p>
          <a:p>
            <a:pPr lvl="0" eaLnBrk="1" hangingPunct="1">
              <a:lnSpc>
                <a:spcPct val="75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rgbClr val="FFFFFF"/>
                </a:solidFill>
                <a:latin typeface="Bodoni MT" panose="02070603080606020203" pitchFamily="18" charset="0"/>
              </a:rPr>
              <a:t>        4   1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pie crust</a:t>
            </a:r>
          </a:p>
          <a:p>
            <a:pPr eaLnBrk="1" hangingPunct="1">
              <a:lnSpc>
                <a:spcPct val="8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dirty="0">
              <a:latin typeface="High Tower Text" panose="02040502050506030303" pitchFamily="18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04800" y="762000"/>
            <a:ext cx="6858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18288" rIns="45720" bIns="1828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rgbClr val="FFFFFF"/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rgbClr val="FFFFFF"/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rgbClr val="FFFFFF"/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rgbClr val="FFFFFF"/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5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8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rgbClr val="FFFFFF"/>
                </a:solidFill>
                <a:latin typeface="Arial Narrow" panose="020B0606020202030204" pitchFamily="34" charset="0"/>
              </a:rPr>
              <a:t>%</a:t>
            </a:r>
            <a:endParaRPr lang="en-US" altLang="zh-TW" sz="2800" b="0" kern="0" dirty="0">
              <a:solidFill>
                <a:schemeClr val="bg1"/>
              </a:solidFill>
              <a:latin typeface="High Tower Text" panose="02040502050506030303" pitchFamily="18" charset="0"/>
            </a:endParaRP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3218688" y="4602480"/>
            <a:ext cx="0" cy="283464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Straight Connector 7"/>
          <p:cNvCxnSpPr/>
          <p:nvPr/>
        </p:nvCxnSpPr>
        <p:spPr bwMode="auto">
          <a:xfrm>
            <a:off x="381000" y="4602480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/>
          <p:cNvCxnSpPr/>
          <p:nvPr/>
        </p:nvCxnSpPr>
        <p:spPr bwMode="auto">
          <a:xfrm>
            <a:off x="3310128" y="780592"/>
            <a:ext cx="0" cy="265176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/>
          <p:cNvCxnSpPr/>
          <p:nvPr/>
        </p:nvCxnSpPr>
        <p:spPr bwMode="auto">
          <a:xfrm>
            <a:off x="641855" y="768096"/>
            <a:ext cx="0" cy="265176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/>
          <p:cNvCxnSpPr/>
          <p:nvPr/>
        </p:nvCxnSpPr>
        <p:spPr bwMode="auto">
          <a:xfrm>
            <a:off x="1563624" y="2392680"/>
            <a:ext cx="0" cy="265176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/>
          <p:nvPr/>
        </p:nvCxnSpPr>
        <p:spPr bwMode="auto">
          <a:xfrm>
            <a:off x="641855" y="2392680"/>
            <a:ext cx="0" cy="246888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>
            <a:off x="3483864" y="2670048"/>
            <a:ext cx="0" cy="301752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/>
          <p:cNvCxnSpPr/>
          <p:nvPr/>
        </p:nvCxnSpPr>
        <p:spPr bwMode="auto">
          <a:xfrm>
            <a:off x="381000" y="2697480"/>
            <a:ext cx="0" cy="27432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/>
          <p:nvPr/>
        </p:nvCxnSpPr>
        <p:spPr bwMode="auto">
          <a:xfrm>
            <a:off x="5733288" y="3300984"/>
            <a:ext cx="0" cy="292608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/>
          <p:cNvCxnSpPr/>
          <p:nvPr/>
        </p:nvCxnSpPr>
        <p:spPr bwMode="auto">
          <a:xfrm>
            <a:off x="381000" y="3328416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/>
          <p:nvPr/>
        </p:nvCxnSpPr>
        <p:spPr bwMode="auto">
          <a:xfrm>
            <a:off x="2715768" y="3968496"/>
            <a:ext cx="0" cy="27432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/>
          <p:cNvCxnSpPr/>
          <p:nvPr/>
        </p:nvCxnSpPr>
        <p:spPr bwMode="auto">
          <a:xfrm>
            <a:off x="381000" y="3968496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>
            <a:off x="3950208" y="4928616"/>
            <a:ext cx="0" cy="27432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>
            <a:off x="641855" y="6507480"/>
            <a:ext cx="0" cy="27432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Straight Connector 29"/>
          <p:cNvCxnSpPr/>
          <p:nvPr/>
        </p:nvCxnSpPr>
        <p:spPr bwMode="auto">
          <a:xfrm>
            <a:off x="641855" y="4928616"/>
            <a:ext cx="0" cy="27432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" name="AutoShape 5"/>
          <p:cNvSpPr>
            <a:spLocks noChangeArrowheads="1"/>
          </p:cNvSpPr>
          <p:nvPr/>
        </p:nvSpPr>
        <p:spPr bwMode="auto">
          <a:xfrm>
            <a:off x="2819400" y="1524000"/>
            <a:ext cx="6027712" cy="3048000"/>
          </a:xfrm>
          <a:prstGeom prst="wedgeRoundRectCallout">
            <a:avLst>
              <a:gd name="adj1" fmla="val -63128"/>
              <a:gd name="adj2" fmla="val -6302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altLang="zh-TW" sz="2800" spc="-20" dirty="0"/>
              <a:t>As we learned last week, a cat command</a:t>
            </a:r>
            <a:r>
              <a:rPr lang="en-US" altLang="zh-TW" sz="2800" dirty="0"/>
              <a:t> can be given one or more arguments. These arguments are the names of the f</a:t>
            </a:r>
            <a:r>
              <a:rPr lang="en-US" altLang="zh-TW" sz="2800" spc="-20" dirty="0"/>
              <a:t>iles you want to display. (The command </a:t>
            </a:r>
            <a:br>
              <a:rPr lang="en-US" altLang="zh-TW" sz="2800" dirty="0"/>
            </a:br>
            <a:r>
              <a:rPr lang="en-US" altLang="zh-TW" sz="2800" dirty="0"/>
              <a:t>is called cat because the output display will concatenate these files together).</a:t>
            </a:r>
          </a:p>
        </p:txBody>
      </p:sp>
      <p:sp>
        <p:nvSpPr>
          <p:cNvPr id="33" name="AutoShape 5"/>
          <p:cNvSpPr>
            <a:spLocks noChangeArrowheads="1"/>
          </p:cNvSpPr>
          <p:nvPr/>
        </p:nvSpPr>
        <p:spPr bwMode="auto">
          <a:xfrm>
            <a:off x="2209800" y="2590800"/>
            <a:ext cx="6172200" cy="762000"/>
          </a:xfrm>
          <a:prstGeom prst="wedgeRoundRectCallout">
            <a:avLst>
              <a:gd name="adj1" fmla="val -59671"/>
              <a:gd name="adj2" fmla="val -5769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altLang="zh-TW" sz="2800" spc="-20" dirty="0"/>
              <a:t>But what happens if no</a:t>
            </a:r>
            <a:r>
              <a:rPr lang="en-US" altLang="zh-TW" sz="2800" dirty="0"/>
              <a:t> argument is given?</a:t>
            </a:r>
          </a:p>
        </p:txBody>
      </p:sp>
      <p:sp>
        <p:nvSpPr>
          <p:cNvPr id="34" name="AutoShape 5"/>
          <p:cNvSpPr>
            <a:spLocks noChangeArrowheads="1"/>
          </p:cNvSpPr>
          <p:nvPr/>
        </p:nvSpPr>
        <p:spPr bwMode="auto">
          <a:xfrm>
            <a:off x="1066800" y="3048000"/>
            <a:ext cx="5867400" cy="1524000"/>
          </a:xfrm>
          <a:prstGeom prst="wedgeRoundRectCallout">
            <a:avLst>
              <a:gd name="adj1" fmla="val -59671"/>
              <a:gd name="adj2" fmla="val -5769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altLang="zh-TW" sz="2800" spc="-20" dirty="0"/>
              <a:t>What happens is: it takes its input from the keyboard. So it is now waiting for us to give it some keyboard input.</a:t>
            </a:r>
            <a:endParaRPr lang="en-US" altLang="zh-TW" sz="2800" dirty="0"/>
          </a:p>
        </p:txBody>
      </p:sp>
      <p:sp>
        <p:nvSpPr>
          <p:cNvPr id="35" name="AutoShape 5"/>
          <p:cNvSpPr>
            <a:spLocks noChangeArrowheads="1"/>
          </p:cNvSpPr>
          <p:nvPr/>
        </p:nvSpPr>
        <p:spPr bwMode="auto">
          <a:xfrm>
            <a:off x="2133600" y="5257800"/>
            <a:ext cx="7010400" cy="1600200"/>
          </a:xfrm>
          <a:prstGeom prst="wedgeRoundRectCallout">
            <a:avLst>
              <a:gd name="adj1" fmla="val -56483"/>
              <a:gd name="adj2" fmla="val -5515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800" spc="-20" dirty="0"/>
              <a:t>This is a redirect. You use it to trick a command into getting its keyboard input from a file. </a:t>
            </a:r>
            <a:br>
              <a:rPr lang="en-US" altLang="zh-TW" sz="2800" spc="-20" dirty="0"/>
            </a:br>
            <a:r>
              <a:rPr lang="en-US" altLang="zh-TW" sz="2800" spc="-20" dirty="0"/>
              <a:t>(That is: the cat command will think you have typed its input, but it actually comes from a file.)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23139398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1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5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1"/>
                            </p:stCondLst>
                            <p:childTnLst>
                              <p:par>
                                <p:cTn id="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501"/>
                            </p:stCondLst>
                            <p:childTnLst>
                              <p:par>
                                <p:cTn id="10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50"/>
                            </p:stCondLst>
                            <p:childTnLst>
                              <p:par>
                                <p:cTn id="1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50"/>
                            </p:stCondLst>
                            <p:childTnLst>
                              <p:par>
                                <p:cTn id="11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701"/>
                            </p:stCondLst>
                            <p:childTnLst>
                              <p:par>
                                <p:cTn id="1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101"/>
                            </p:stCondLst>
                            <p:childTnLst>
                              <p:par>
                                <p:cTn id="1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601"/>
                            </p:stCondLst>
                            <p:childTnLst>
                              <p:par>
                                <p:cTn id="17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0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500"/>
                            </p:stCondLst>
                            <p:childTnLst>
                              <p:par>
                                <p:cTn id="19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500"/>
                            </p:stCondLst>
                            <p:childTnLst>
                              <p:par>
                                <p:cTn id="19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1901"/>
                            </p:stCondLst>
                            <p:childTnLst>
                              <p:par>
                                <p:cTn id="2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250"/>
                            </p:stCondLst>
                            <p:childTnLst>
                              <p:par>
                                <p:cTn id="22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500"/>
                            </p:stCondLst>
                            <p:childTnLst>
                              <p:par>
                                <p:cTn id="23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750"/>
                            </p:stCondLst>
                            <p:childTnLst>
                              <p:par>
                                <p:cTn id="23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1000"/>
                            </p:stCondLst>
                            <p:childTnLst>
                              <p:par>
                                <p:cTn id="23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8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1500"/>
                            </p:stCondLst>
                            <p:childTnLst>
                              <p:par>
                                <p:cTn id="2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1500"/>
                            </p:stCondLst>
                            <p:childTnLst>
                              <p:par>
                                <p:cTn id="24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60198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anose="02040502050506030303" pitchFamily="18" charset="0"/>
              </a:rPr>
              <a:t>wc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c CherryPie.txt</a:t>
            </a:r>
          </a:p>
          <a:p>
            <a:pPr marL="0" indent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100" dirty="0">
                <a:solidFill>
                  <a:schemeClr val="bg1"/>
                </a:solidFill>
                <a:latin typeface="Bodoni MT" panose="02070603080606020203" pitchFamily="18" charset="0"/>
              </a:rPr>
              <a:t>98</a:t>
            </a:r>
            <a:r>
              <a:rPr lang="en-US" altLang="zh-TW" sz="2800" spc="1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CherryPie.txt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anose="02040502050506030303" pitchFamily="18" charset="0"/>
              </a:rPr>
              <a:t>wc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c &lt; CherryPie.txt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Bodoni MT" panose="02070603080606020203" pitchFamily="18" charset="0"/>
              </a:rPr>
              <a:t>98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anose="02040502050506030303" pitchFamily="18" charset="0"/>
              </a:rPr>
              <a:t>wc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&lt; CherryPie.txt</a:t>
            </a:r>
          </a:p>
          <a:p>
            <a:pPr marL="0" lvl="0" indent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100" dirty="0">
                <a:solidFill>
                  <a:schemeClr val="bg1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1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100" dirty="0">
                <a:solidFill>
                  <a:schemeClr val="bg1"/>
                </a:solidFill>
                <a:latin typeface="Bodoni MT" panose="02070603080606020203" pitchFamily="18" charset="0"/>
              </a:rPr>
              <a:t>18</a:t>
            </a:r>
            <a:r>
              <a:rPr lang="en-US" altLang="zh-TW" sz="2800" spc="1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100" dirty="0">
                <a:solidFill>
                  <a:schemeClr val="bg1"/>
                </a:solidFill>
                <a:latin typeface="Bodoni MT" panose="02070603080606020203" pitchFamily="18" charset="0"/>
              </a:rPr>
              <a:t>98</a:t>
            </a:r>
            <a:endParaRPr lang="en-US" altLang="zh-TW" sz="2800" spc="100" dirty="0">
              <a:solidFill>
                <a:schemeClr val="bg1"/>
              </a:solidFill>
              <a:latin typeface="High Tower Text" panose="02040502050506030303" pitchFamily="18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paste CherryPie.txt</a:t>
            </a:r>
            <a:endParaRPr lang="en-US" altLang="zh-TW" sz="2400" dirty="0">
              <a:solidFill>
                <a:srgbClr val="FFFFFF"/>
              </a:solidFill>
              <a:latin typeface="Arial Narrow" panose="020B0606020202030204" pitchFamily="34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cups frozen tart cherries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cups granulated sugar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tablespoons cornstarch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pie crust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paste </a:t>
            </a:r>
            <a:r>
              <a:rPr lang="en-US" altLang="zh-TW" sz="2800" dirty="0">
                <a:solidFill>
                  <a:schemeClr val="bg1"/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d, 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CherryPie.txt </a:t>
            </a:r>
            <a:r>
              <a:rPr lang="en-US" altLang="zh-TW" sz="2800" dirty="0">
                <a:solidFill>
                  <a:schemeClr val="bg1"/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&lt; CherryPie.txt</a:t>
            </a:r>
            <a:endParaRPr lang="en-US" altLang="zh-TW" sz="24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cups frozen tart cherries,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cups frozen tart cherries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cups granulated sugar,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cups granulated sugar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tablespoons cornstarch,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tablespoons cornstarch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pie crust,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pie crust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endParaRPr lang="en-US" altLang="zh-TW" sz="28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pc="-100" dirty="0">
                <a:solidFill>
                  <a:srgbClr val="0033CC"/>
                </a:solidFill>
              </a:rPr>
              <a:t>Redirection Can Affect Commands</a:t>
            </a:r>
            <a:endParaRPr lang="en-US" altLang="zh-TW" sz="4800" spc="-100" dirty="0">
              <a:solidFill>
                <a:srgbClr val="0033CC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3923928" y="1370820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/>
          <p:cNvCxnSpPr/>
          <p:nvPr/>
        </p:nvCxnSpPr>
        <p:spPr bwMode="auto">
          <a:xfrm>
            <a:off x="641855" y="1362456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/>
          <p:cNvCxnSpPr/>
          <p:nvPr/>
        </p:nvCxnSpPr>
        <p:spPr bwMode="auto">
          <a:xfrm>
            <a:off x="3555764" y="1974324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/>
          <p:nvPr/>
        </p:nvCxnSpPr>
        <p:spPr bwMode="auto">
          <a:xfrm>
            <a:off x="641855" y="1965960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>
            <a:off x="3644260" y="2577828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/>
          <p:cNvCxnSpPr/>
          <p:nvPr/>
        </p:nvCxnSpPr>
        <p:spPr bwMode="auto">
          <a:xfrm>
            <a:off x="640080" y="2569464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/>
          <p:nvPr/>
        </p:nvCxnSpPr>
        <p:spPr bwMode="auto">
          <a:xfrm>
            <a:off x="6736268" y="4095732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/>
          <p:cNvCxnSpPr/>
          <p:nvPr/>
        </p:nvCxnSpPr>
        <p:spPr bwMode="auto">
          <a:xfrm>
            <a:off x="637032" y="4087368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3688628" y="767316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>
            <a:off x="641855" y="758952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Rectangle 3"/>
          <p:cNvSpPr txBox="1">
            <a:spLocks noChangeArrowheads="1"/>
          </p:cNvSpPr>
          <p:nvPr/>
        </p:nvSpPr>
        <p:spPr bwMode="auto">
          <a:xfrm>
            <a:off x="304800" y="762000"/>
            <a:ext cx="4572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18288" rIns="45720" bIns="1828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/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</a:p>
          <a:p>
            <a:pPr marL="0" indent="0"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b="0" kern="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/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/>
                </a:solidFill>
                <a:latin typeface="High Tower Text" panose="02040502050506030303" pitchFamily="18" charset="0"/>
              </a:rPr>
              <a:t> 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b="0" kern="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/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/>
                </a:solidFill>
                <a:latin typeface="High Tower Text" panose="02040502050506030303" pitchFamily="18" charset="0"/>
              </a:rPr>
              <a:t>  </a:t>
            </a:r>
          </a:p>
          <a:p>
            <a:pPr marL="0" indent="0"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b="0" kern="0" spc="1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rgbClr val="FFFFFF"/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rgbClr val="FFFFFF"/>
                </a:solidFill>
                <a:latin typeface="High Tower Text" panose="02040502050506030303" pitchFamily="18" charset="0"/>
              </a:rPr>
              <a:t>  </a:t>
            </a:r>
            <a:endParaRPr lang="en-US" altLang="zh-TW" sz="2400" b="0" kern="0" dirty="0">
              <a:solidFill>
                <a:srgbClr val="FFFFFF"/>
              </a:solidFill>
              <a:latin typeface="Arial Narrow" panose="020B0606020202030204" pitchFamily="34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/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rgbClr val="FFFFFF"/>
                </a:solidFill>
                <a:latin typeface="High Tower Text" panose="02040502050506030303" pitchFamily="18" charset="0"/>
              </a:rPr>
              <a:t>  </a:t>
            </a:r>
            <a:endParaRPr lang="en-US" altLang="zh-TW" sz="2400" b="0" kern="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rgbClr val="FFFFFF"/>
                </a:solidFill>
                <a:latin typeface="Arial Narrow" panose="020B0606020202030204" pitchFamily="34" charset="0"/>
              </a:rPr>
              <a:t>%</a:t>
            </a:r>
            <a:endParaRPr lang="en-US" altLang="zh-TW" sz="2800" b="0" kern="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25" name="AutoShape 5"/>
          <p:cNvSpPr>
            <a:spLocks noChangeArrowheads="1"/>
          </p:cNvSpPr>
          <p:nvPr/>
        </p:nvSpPr>
        <p:spPr bwMode="auto">
          <a:xfrm>
            <a:off x="2819400" y="1447800"/>
            <a:ext cx="6027712" cy="1143000"/>
          </a:xfrm>
          <a:prstGeom prst="wedgeRoundRectCallout">
            <a:avLst>
              <a:gd name="adj1" fmla="val -63128"/>
              <a:gd name="adj2" fmla="val -6302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altLang="zh-TW" sz="2800" spc="-20" dirty="0"/>
              <a:t>Notice that </a:t>
            </a:r>
            <a:r>
              <a:rPr lang="en-US" altLang="zh-TW" sz="2800" spc="-20" dirty="0" err="1"/>
              <a:t>wc</a:t>
            </a:r>
            <a:r>
              <a:rPr lang="en-US" altLang="zh-TW" sz="2800" spc="-20" dirty="0"/>
              <a:t> prints not only the number of characters, but also the file name.</a:t>
            </a:r>
            <a:endParaRPr lang="en-US" altLang="zh-TW" sz="2800" dirty="0"/>
          </a:p>
        </p:txBody>
      </p:sp>
      <p:sp>
        <p:nvSpPr>
          <p:cNvPr id="26" name="AutoShape 5"/>
          <p:cNvSpPr>
            <a:spLocks noChangeArrowheads="1"/>
          </p:cNvSpPr>
          <p:nvPr/>
        </p:nvSpPr>
        <p:spPr bwMode="auto">
          <a:xfrm>
            <a:off x="1600200" y="2209800"/>
            <a:ext cx="6400800" cy="2514600"/>
          </a:xfrm>
          <a:prstGeom prst="wedgeRoundRectCallout">
            <a:avLst>
              <a:gd name="adj1" fmla="val -64681"/>
              <a:gd name="adj2" fmla="val -6276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lIns="0" rIns="0" anchor="ctr" anchorCtr="0"/>
          <a:lstStyle/>
          <a:p>
            <a:pPr marL="112713">
              <a:lnSpc>
                <a:spcPct val="105000"/>
              </a:lnSpc>
              <a:spcAft>
                <a:spcPts val="0"/>
              </a:spcAft>
            </a:pPr>
            <a:r>
              <a:rPr lang="en-US" altLang="zh-TW" sz="2800" spc="-20" dirty="0"/>
              <a:t>When input is redirected to </a:t>
            </a:r>
            <a:r>
              <a:rPr lang="en-US" altLang="zh-TW" sz="2800" spc="-20" dirty="0" err="1"/>
              <a:t>wc</a:t>
            </a:r>
            <a:r>
              <a:rPr lang="en-US" altLang="zh-TW" sz="2800" spc="-20" dirty="0"/>
              <a:t>, it will think </a:t>
            </a:r>
            <a:r>
              <a:rPr lang="en-US" altLang="zh-TW" sz="2800" spc="80" dirty="0"/>
              <a:t>t</a:t>
            </a:r>
            <a:r>
              <a:rPr lang="en-US" altLang="zh-TW" sz="2800" spc="-20" dirty="0"/>
              <a:t>he</a:t>
            </a:r>
            <a:r>
              <a:rPr lang="en-US" altLang="zh-TW" sz="1600" spc="-20" dirty="0"/>
              <a:t>  </a:t>
            </a:r>
            <a:r>
              <a:rPr lang="en-US" altLang="zh-TW" sz="2800" spc="50" dirty="0"/>
              <a:t>i</a:t>
            </a:r>
            <a:r>
              <a:rPr lang="en-US" altLang="zh-TW" sz="2800" spc="-20" dirty="0"/>
              <a:t>np</a:t>
            </a:r>
            <a:r>
              <a:rPr lang="en-US" altLang="zh-TW" sz="2800" spc="60" dirty="0"/>
              <a:t>u</a:t>
            </a:r>
            <a:r>
              <a:rPr lang="en-US" altLang="zh-TW" sz="2800" spc="-20" dirty="0"/>
              <a:t>t</a:t>
            </a:r>
            <a:r>
              <a:rPr lang="en-US" altLang="zh-TW" sz="1600" spc="-20" dirty="0"/>
              <a:t>  </a:t>
            </a:r>
            <a:r>
              <a:rPr lang="en-US" altLang="zh-TW" sz="2800" spc="-20" dirty="0"/>
              <a:t>w</a:t>
            </a:r>
            <a:r>
              <a:rPr lang="en-US" altLang="zh-TW" sz="2800" dirty="0"/>
              <a:t>a</a:t>
            </a:r>
            <a:r>
              <a:rPr lang="en-US" altLang="zh-TW" sz="2800" spc="-20" dirty="0"/>
              <a:t>s</a:t>
            </a:r>
            <a:r>
              <a:rPr lang="en-US" altLang="zh-TW" sz="1600" spc="-20" dirty="0"/>
              <a:t>  </a:t>
            </a:r>
            <a:r>
              <a:rPr lang="en-US" altLang="zh-TW" sz="2800" spc="80" dirty="0"/>
              <a:t>t</a:t>
            </a:r>
            <a:r>
              <a:rPr lang="en-US" altLang="zh-TW" sz="2800" spc="-20" dirty="0"/>
              <a:t>he</a:t>
            </a:r>
            <a:r>
              <a:rPr lang="en-US" altLang="zh-TW" sz="1600" spc="-20" dirty="0"/>
              <a:t>  </a:t>
            </a:r>
            <a:r>
              <a:rPr lang="en-US" altLang="zh-TW" sz="2800" spc="-20" dirty="0"/>
              <a:t>keybo</a:t>
            </a:r>
            <a:r>
              <a:rPr lang="en-US" altLang="zh-TW" sz="2800" dirty="0"/>
              <a:t>ar</a:t>
            </a:r>
            <a:r>
              <a:rPr lang="en-US" altLang="zh-TW" sz="2800" spc="-20" dirty="0"/>
              <a:t>d.</a:t>
            </a:r>
            <a:r>
              <a:rPr lang="en-US" altLang="zh-TW" sz="2000" spc="-20" dirty="0"/>
              <a:t>  </a:t>
            </a:r>
            <a:r>
              <a:rPr lang="en-US" altLang="zh-TW" sz="2800" spc="-20" dirty="0"/>
              <a:t>So </a:t>
            </a:r>
            <a:r>
              <a:rPr lang="en-US" altLang="zh-TW" sz="2800" spc="80" dirty="0"/>
              <a:t>i</a:t>
            </a:r>
            <a:r>
              <a:rPr lang="en-US" altLang="zh-TW" sz="2800" spc="-20" dirty="0"/>
              <a:t>t</a:t>
            </a:r>
            <a:r>
              <a:rPr lang="en-US" altLang="zh-TW" spc="-20" dirty="0"/>
              <a:t>  </a:t>
            </a:r>
            <a:r>
              <a:rPr lang="en-US" altLang="zh-TW" sz="2800" spc="-20" dirty="0"/>
              <a:t>won</a:t>
            </a:r>
            <a:r>
              <a:rPr lang="en-US" altLang="zh-TW" sz="2800" spc="80" dirty="0"/>
              <a:t>'</a:t>
            </a:r>
            <a:r>
              <a:rPr lang="en-US" altLang="zh-TW" sz="2800" spc="-20" dirty="0"/>
              <a:t>t </a:t>
            </a:r>
            <a:br>
              <a:rPr lang="en-US" altLang="zh-TW" sz="2800" spc="-20" dirty="0"/>
            </a:br>
            <a:r>
              <a:rPr lang="en-US" altLang="zh-TW" sz="2800" spc="-20" dirty="0"/>
              <a:t>know</a:t>
            </a:r>
            <a:r>
              <a:rPr lang="en-US" altLang="zh-TW" sz="1600" spc="-20" dirty="0"/>
              <a:t>  </a:t>
            </a:r>
            <a:r>
              <a:rPr lang="en-US" altLang="zh-TW" sz="2800" spc="80" dirty="0"/>
              <a:t>t</a:t>
            </a:r>
            <a:r>
              <a:rPr lang="en-US" altLang="zh-TW" sz="2800" spc="-20" dirty="0"/>
              <a:t>he</a:t>
            </a:r>
            <a:r>
              <a:rPr lang="en-US" altLang="zh-TW" sz="1600" spc="-20" dirty="0"/>
              <a:t>  </a:t>
            </a:r>
            <a:r>
              <a:rPr lang="en-US" altLang="zh-TW" sz="2800" spc="80" dirty="0"/>
              <a:t>f</a:t>
            </a:r>
            <a:r>
              <a:rPr lang="en-US" altLang="zh-TW" sz="2800" spc="-20" dirty="0"/>
              <a:t>ile's</a:t>
            </a:r>
            <a:r>
              <a:rPr lang="en-US" altLang="zh-TW" sz="1600" spc="-20" dirty="0"/>
              <a:t>  </a:t>
            </a:r>
            <a:r>
              <a:rPr lang="en-US" altLang="zh-TW" sz="2800" spc="-20" dirty="0"/>
              <a:t>name</a:t>
            </a:r>
            <a:r>
              <a:rPr lang="en-US" altLang="zh-TW" sz="1600" spc="-20" dirty="0"/>
              <a:t>  </a:t>
            </a:r>
            <a:r>
              <a:rPr lang="en-US" altLang="zh-TW" sz="2800" spc="-20" dirty="0"/>
              <a:t>and</a:t>
            </a:r>
            <a:r>
              <a:rPr lang="en-US" altLang="zh-TW" sz="1600" spc="-20" dirty="0"/>
              <a:t>  </a:t>
            </a:r>
            <a:r>
              <a:rPr lang="en-US" altLang="zh-TW" sz="2800" spc="80" dirty="0"/>
              <a:t>i</a:t>
            </a:r>
            <a:r>
              <a:rPr lang="en-US" altLang="zh-TW" sz="2800" spc="-20" dirty="0"/>
              <a:t>t</a:t>
            </a:r>
            <a:r>
              <a:rPr lang="en-US" altLang="zh-TW" sz="1600" spc="-20" dirty="0"/>
              <a:t>  </a:t>
            </a:r>
            <a:r>
              <a:rPr lang="en-US" altLang="zh-TW" sz="2800" spc="-20" dirty="0"/>
              <a:t>wo</a:t>
            </a:r>
            <a:r>
              <a:rPr lang="en-US" altLang="zh-TW" sz="2800" spc="-40" dirty="0"/>
              <a:t>n</a:t>
            </a:r>
            <a:r>
              <a:rPr lang="en-US" altLang="zh-TW" sz="2800" spc="70" dirty="0"/>
              <a:t>'</a:t>
            </a:r>
            <a:r>
              <a:rPr lang="en-US" altLang="zh-TW" sz="2800" dirty="0"/>
              <a:t>t</a:t>
            </a:r>
            <a:r>
              <a:rPr lang="en-US" altLang="zh-TW" sz="1600" dirty="0"/>
              <a:t>  </a:t>
            </a:r>
            <a:r>
              <a:rPr lang="en-US" altLang="zh-TW" sz="2800" dirty="0"/>
              <a:t>p</a:t>
            </a:r>
            <a:r>
              <a:rPr lang="en-US" altLang="zh-TW" sz="2800" spc="60" dirty="0"/>
              <a:t>r</a:t>
            </a:r>
            <a:r>
              <a:rPr lang="en-US" altLang="zh-TW" sz="2800" dirty="0"/>
              <a:t>int</a:t>
            </a:r>
            <a:r>
              <a:rPr lang="en-US" altLang="zh-TW" sz="1600" dirty="0"/>
              <a:t>  </a:t>
            </a:r>
            <a:r>
              <a:rPr lang="en-US" altLang="zh-TW" sz="2800" spc="80" dirty="0"/>
              <a:t>it</a:t>
            </a:r>
            <a:r>
              <a:rPr lang="en-US" altLang="zh-TW" sz="2800" spc="-20" dirty="0"/>
              <a:t>. </a:t>
            </a:r>
            <a:br>
              <a:rPr lang="en-US" altLang="zh-TW" sz="2800" spc="-20" dirty="0"/>
            </a:br>
            <a:r>
              <a:rPr lang="en-US" altLang="zh-TW" sz="2800" spc="-40" dirty="0"/>
              <a:t>Note: This is a useful trick to know, as there are situations that require just the number.</a:t>
            </a:r>
          </a:p>
        </p:txBody>
      </p:sp>
      <p:sp>
        <p:nvSpPr>
          <p:cNvPr id="27" name="AutoShape 5"/>
          <p:cNvSpPr>
            <a:spLocks noChangeArrowheads="1"/>
          </p:cNvSpPr>
          <p:nvPr/>
        </p:nvSpPr>
        <p:spPr bwMode="auto">
          <a:xfrm>
            <a:off x="2971800" y="3962400"/>
            <a:ext cx="5562600" cy="1143000"/>
          </a:xfrm>
          <a:prstGeom prst="wedgeRoundRectCallout">
            <a:avLst>
              <a:gd name="adj1" fmla="val -63128"/>
              <a:gd name="adj2" fmla="val -6302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altLang="zh-TW" sz="2800" spc="-20" dirty="0"/>
              <a:t>As you see, paste with one argument acts just like cat.</a:t>
            </a:r>
            <a:endParaRPr lang="en-US" altLang="zh-TW" sz="2800" dirty="0"/>
          </a:p>
        </p:txBody>
      </p:sp>
      <p:sp>
        <p:nvSpPr>
          <p:cNvPr id="28" name="AutoShape 5"/>
          <p:cNvSpPr>
            <a:spLocks noChangeArrowheads="1"/>
          </p:cNvSpPr>
          <p:nvPr/>
        </p:nvSpPr>
        <p:spPr bwMode="auto">
          <a:xfrm>
            <a:off x="4702097" y="4478052"/>
            <a:ext cx="3733800" cy="1219200"/>
          </a:xfrm>
          <a:prstGeom prst="wedgeRoundRectCallout">
            <a:avLst>
              <a:gd name="adj1" fmla="val -63128"/>
              <a:gd name="adj2" fmla="val -6302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 anchorCtr="0"/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800" spc="-20" dirty="0"/>
              <a:t>The "-" indicates that this column's data comes from redirection.</a:t>
            </a:r>
            <a:endParaRPr lang="en-US" altLang="zh-TW" sz="2800" dirty="0"/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641855" y="5593080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6408948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01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"/>
                            </p:stCondLst>
                            <p:childTnLst>
                              <p:par>
                                <p:cTn id="3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801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5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"/>
                            </p:stCondLst>
                            <p:childTnLst>
                              <p:par>
                                <p:cTn id="7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601"/>
                            </p:stCondLst>
                            <p:childTnLst>
                              <p:par>
                                <p:cTn id="9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50"/>
                            </p:stCondLst>
                            <p:childTnLst>
                              <p:par>
                                <p:cTn id="10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250"/>
                            </p:stCondLst>
                            <p:childTnLst>
                              <p:par>
                                <p:cTn id="1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801"/>
                            </p:stCondLst>
                            <p:childTnLst>
                              <p:par>
                                <p:cTn id="1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50"/>
                            </p:stCondLst>
                            <p:childTnLst>
                              <p:par>
                                <p:cTn id="13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00"/>
                            </p:stCondLst>
                            <p:childTnLst>
                              <p:par>
                                <p:cTn id="14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750"/>
                            </p:stCondLst>
                            <p:childTnLst>
                              <p:par>
                                <p:cTn id="14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000"/>
                            </p:stCondLst>
                            <p:childTnLst>
                              <p:par>
                                <p:cTn id="1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000"/>
                            </p:stCondLst>
                            <p:childTnLst>
                              <p:par>
                                <p:cTn id="14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9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3601"/>
                            </p:stCondLst>
                            <p:childTnLst>
                              <p:par>
                                <p:cTn id="16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250"/>
                            </p:stCondLst>
                            <p:childTnLst>
                              <p:par>
                                <p:cTn id="192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500"/>
                            </p:stCondLst>
                            <p:childTnLst>
                              <p:par>
                                <p:cTn id="19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750"/>
                            </p:stCondLst>
                            <p:childTnLst>
                              <p:par>
                                <p:cTn id="19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00"/>
                            </p:stCondLst>
                            <p:childTnLst>
                              <p:par>
                                <p:cTn id="20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1000"/>
                            </p:stCondLst>
                            <p:childTnLst>
                              <p:par>
                                <p:cTn id="20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533400" y="1219200"/>
            <a:ext cx="8001000" cy="38100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Arial" charset="0"/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fileA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Hello world!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latin typeface="Arial" charset="0"/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wc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fileA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1  2 13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fileA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</a:rPr>
              <a:t>%</a:t>
            </a:r>
            <a:endParaRPr lang="en-US" altLang="zh-TW" sz="2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800" dirty="0">
              <a:solidFill>
                <a:srgbClr val="000000"/>
              </a:solidFill>
              <a:latin typeface="High Tower Text" pitchFamily="18" charset="0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 bwMode="auto">
          <a:xfrm>
            <a:off x="0" y="15240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>
                <a:solidFill>
                  <a:srgbClr val="0033CC"/>
                </a:solidFill>
              </a:rPr>
              <a:t>wc</a:t>
            </a:r>
            <a:endParaRPr lang="en-US" altLang="zh-TW" b="0" kern="0" dirty="0">
              <a:solidFill>
                <a:srgbClr val="0033CC"/>
              </a:solidFill>
            </a:endParaRP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 bwMode="auto">
          <a:xfrm>
            <a:off x="533400" y="1219200"/>
            <a:ext cx="6096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altLang="zh-TW" sz="2800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8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AutoShape 6"/>
          <p:cNvSpPr>
            <a:spLocks noChangeArrowheads="1"/>
          </p:cNvSpPr>
          <p:nvPr/>
        </p:nvSpPr>
        <p:spPr bwMode="auto">
          <a:xfrm>
            <a:off x="228600" y="2926422"/>
            <a:ext cx="838200" cy="381000"/>
          </a:xfrm>
          <a:prstGeom prst="wedgeRoundRectCallout">
            <a:avLst>
              <a:gd name="adj1" fmla="val 18631"/>
              <a:gd name="adj2" fmla="val -166089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wrap="none" anchor="ctr" anchorCtr="0"/>
          <a:lstStyle/>
          <a:p>
            <a:pPr algn="ctr">
              <a:lnSpc>
                <a:spcPct val="80000"/>
              </a:lnSpc>
            </a:pPr>
            <a:r>
              <a:rPr lang="en-US" altLang="zh-TW" sz="2400" dirty="0">
                <a:solidFill>
                  <a:srgbClr val="000000"/>
                </a:solidFill>
              </a:rPr>
              <a:t>1 line</a:t>
            </a:r>
          </a:p>
        </p:txBody>
      </p:sp>
      <p:sp>
        <p:nvSpPr>
          <p:cNvPr id="19" name="AutoShape 6"/>
          <p:cNvSpPr>
            <a:spLocks noChangeArrowheads="1"/>
          </p:cNvSpPr>
          <p:nvPr/>
        </p:nvSpPr>
        <p:spPr bwMode="auto">
          <a:xfrm>
            <a:off x="1066800" y="2926422"/>
            <a:ext cx="990600" cy="381000"/>
          </a:xfrm>
          <a:prstGeom prst="wedgeRoundRectCallout">
            <a:avLst>
              <a:gd name="adj1" fmla="val -38413"/>
              <a:gd name="adj2" fmla="val -167244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wrap="none" anchor="ctr" anchorCtr="0"/>
          <a:lstStyle/>
          <a:p>
            <a:pPr algn="ctr">
              <a:lnSpc>
                <a:spcPct val="80000"/>
              </a:lnSpc>
            </a:pPr>
            <a:r>
              <a:rPr lang="en-US" altLang="zh-TW" sz="2400" dirty="0">
                <a:solidFill>
                  <a:srgbClr val="000000"/>
                </a:solidFill>
              </a:rPr>
              <a:t>2 words</a:t>
            </a:r>
          </a:p>
        </p:txBody>
      </p:sp>
      <p:sp>
        <p:nvSpPr>
          <p:cNvPr id="20" name="AutoShape 6"/>
          <p:cNvSpPr>
            <a:spLocks noChangeArrowheads="1"/>
          </p:cNvSpPr>
          <p:nvPr/>
        </p:nvSpPr>
        <p:spPr bwMode="auto">
          <a:xfrm>
            <a:off x="2057400" y="2926422"/>
            <a:ext cx="1676400" cy="381000"/>
          </a:xfrm>
          <a:prstGeom prst="wedgeRoundRectCallout">
            <a:avLst>
              <a:gd name="adj1" fmla="val -74148"/>
              <a:gd name="adj2" fmla="val -178801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wrap="none" anchor="ctr" anchorCtr="0"/>
          <a:lstStyle/>
          <a:p>
            <a:pPr algn="ctr">
              <a:lnSpc>
                <a:spcPct val="80000"/>
              </a:lnSpc>
            </a:pPr>
            <a:r>
              <a:rPr lang="en-US" altLang="zh-TW" sz="2400" dirty="0">
                <a:solidFill>
                  <a:srgbClr val="000000"/>
                </a:solidFill>
              </a:rPr>
              <a:t>13 characters</a:t>
            </a:r>
          </a:p>
        </p:txBody>
      </p:sp>
      <p:sp>
        <p:nvSpPr>
          <p:cNvPr id="21" name="AutoShape 6"/>
          <p:cNvSpPr>
            <a:spLocks noChangeArrowheads="1"/>
          </p:cNvSpPr>
          <p:nvPr/>
        </p:nvSpPr>
        <p:spPr bwMode="auto">
          <a:xfrm>
            <a:off x="3733800" y="2926422"/>
            <a:ext cx="1219200" cy="381000"/>
          </a:xfrm>
          <a:prstGeom prst="wedgeRoundRectCallout">
            <a:avLst>
              <a:gd name="adj1" fmla="val -148076"/>
              <a:gd name="adj2" fmla="val -175720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 wrap="none" anchor="ctr" anchorCtr="0"/>
          <a:lstStyle/>
          <a:p>
            <a:pPr algn="ctr">
              <a:lnSpc>
                <a:spcPct val="80000"/>
              </a:lnSpc>
            </a:pPr>
            <a:r>
              <a:rPr lang="en-US" altLang="zh-TW" sz="2400" dirty="0">
                <a:solidFill>
                  <a:srgbClr val="000000"/>
                </a:solidFill>
              </a:rPr>
              <a:t>filename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990600" y="2606040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007604" y="1916831"/>
            <a:ext cx="1385" cy="30175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90600" y="1243584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17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1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1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pc="-100" dirty="0">
                <a:solidFill>
                  <a:srgbClr val="0033CC"/>
                </a:solidFill>
              </a:rPr>
              <a:t>Redirection Can Affect Commands</a:t>
            </a:r>
            <a:endParaRPr lang="en-US" altLang="zh-TW" sz="4800" spc="-100" dirty="0">
              <a:solidFill>
                <a:srgbClr val="0033CC"/>
              </a:solidFill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60198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wc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c CherryPie.txt</a:t>
            </a:r>
          </a:p>
          <a:p>
            <a:pPr marL="0" indent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98</a:t>
            </a:r>
            <a:r>
              <a:rPr lang="en-US" altLang="zh-TW" sz="2800" spc="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CherryPie.txt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wc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c &lt; CherryPie.txt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98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wc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&lt; CherryPie.txt</a:t>
            </a:r>
          </a:p>
          <a:p>
            <a:pPr marL="0" lvl="0" indent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18</a:t>
            </a:r>
            <a:r>
              <a:rPr lang="en-US" altLang="zh-TW" sz="2800" spc="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98</a:t>
            </a:r>
            <a:endParaRPr lang="en-US" altLang="zh-TW" sz="2800" spc="10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paste CherryPie.txt</a:t>
            </a:r>
            <a:endParaRPr lang="en-US" altLang="zh-TW" sz="2400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cups frozen tart cherries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cups granulated sugar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tablespoons cornstarch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pie crust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paste 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d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, </a:t>
            </a:r>
            <a:r>
              <a:rPr lang="en-US" altLang="zh-TW" sz="2800" dirty="0">
                <a:solidFill>
                  <a:srgbClr val="FF33CC"/>
                </a:solidFill>
                <a:latin typeface="High Tower Text" panose="02040502050506030303" pitchFamily="18" charset="0"/>
              </a:rPr>
              <a:t>CherryPie.txt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rgbClr val="FFFF00"/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&lt;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rgbClr val="FFFF00"/>
                </a:solidFill>
                <a:latin typeface="High Tower Text" panose="02040502050506030303" pitchFamily="18" charset="0"/>
              </a:rPr>
              <a:t>CherryPie.txt</a:t>
            </a:r>
            <a:endParaRPr lang="en-US" altLang="zh-TW" sz="2400" dirty="0">
              <a:solidFill>
                <a:srgbClr val="FFFF00"/>
              </a:solidFill>
              <a:latin typeface="Arial Narrow" panose="020B0606020202030204" pitchFamily="34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33CC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33CC"/>
                </a:solidFill>
                <a:latin typeface="High Tower Text" panose="02040502050506030303" pitchFamily="18" charset="0"/>
              </a:rPr>
              <a:t> cups frozen tart cherries</a:t>
            </a:r>
            <a:r>
              <a:rPr lang="en-US" altLang="zh-TW" sz="2800" spc="-100" dirty="0">
                <a:solidFill>
                  <a:schemeClr val="bg1"/>
                </a:solidFill>
                <a:latin typeface="High Tower Text" panose="02040502050506030303" pitchFamily="18" charset="0"/>
              </a:rPr>
              <a:t>,</a:t>
            </a:r>
            <a:r>
              <a:rPr lang="en-US" altLang="zh-TW" sz="2400" spc="-100" dirty="0">
                <a:solidFill>
                  <a:srgbClr val="FFFF00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FF00"/>
                </a:solidFill>
                <a:latin typeface="High Tower Text" panose="02040502050506030303" pitchFamily="18" charset="0"/>
              </a:rPr>
              <a:t> cups frozen tart cherries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33CC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33CC"/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spc="-100" dirty="0">
                <a:solidFill>
                  <a:srgbClr val="FF33CC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33CC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-100" dirty="0">
                <a:solidFill>
                  <a:srgbClr val="FF33CC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33CC"/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spc="-100" dirty="0">
                <a:solidFill>
                  <a:srgbClr val="FF33CC"/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spc="-100" dirty="0">
                <a:solidFill>
                  <a:srgbClr val="FF33CC"/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spc="-100" dirty="0">
                <a:solidFill>
                  <a:srgbClr val="FF33CC"/>
                </a:solidFill>
                <a:latin typeface="High Tower Text" panose="02040502050506030303" pitchFamily="18" charset="0"/>
              </a:rPr>
              <a:t>cups granulated sugar</a:t>
            </a:r>
            <a:r>
              <a:rPr lang="en-US" altLang="zh-TW" sz="2800" spc="-100" dirty="0">
                <a:solidFill>
                  <a:schemeClr val="bg1"/>
                </a:solidFill>
                <a:latin typeface="High Tower Text" panose="02040502050506030303" pitchFamily="18" charset="0"/>
              </a:rPr>
              <a:t>,</a:t>
            </a:r>
            <a:r>
              <a:rPr lang="en-US" altLang="zh-TW" sz="2400" spc="-100" dirty="0">
                <a:solidFill>
                  <a:srgbClr val="FFFF00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00"/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spc="-100" dirty="0">
                <a:solidFill>
                  <a:srgbClr val="FFFF00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00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-100" dirty="0">
                <a:solidFill>
                  <a:srgbClr val="FFFF00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00"/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spc="-100" dirty="0">
                <a:solidFill>
                  <a:srgbClr val="FFFF00"/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spc="-100" dirty="0">
                <a:solidFill>
                  <a:srgbClr val="FFFF00"/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spc="-100" dirty="0">
                <a:solidFill>
                  <a:srgbClr val="FFFF00"/>
                </a:solidFill>
                <a:latin typeface="High Tower Text" panose="02040502050506030303" pitchFamily="18" charset="0"/>
              </a:rPr>
              <a:t>cups granulated sugar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33CC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33CC"/>
                </a:solidFill>
                <a:latin typeface="High Tower Text" panose="02040502050506030303" pitchFamily="18" charset="0"/>
              </a:rPr>
              <a:t> tablespoons cornstarch</a:t>
            </a:r>
            <a:r>
              <a:rPr lang="en-US" altLang="zh-TW" sz="2800" spc="-100" dirty="0">
                <a:solidFill>
                  <a:schemeClr val="bg1"/>
                </a:solidFill>
                <a:latin typeface="High Tower Text" panose="02040502050506030303" pitchFamily="18" charset="0"/>
              </a:rPr>
              <a:t>,</a:t>
            </a:r>
            <a:r>
              <a:rPr lang="en-US" altLang="zh-TW" sz="2400" spc="-100" dirty="0">
                <a:solidFill>
                  <a:srgbClr val="FFFF00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FF00"/>
                </a:solidFill>
                <a:latin typeface="High Tower Text" panose="02040502050506030303" pitchFamily="18" charset="0"/>
              </a:rPr>
              <a:t> tablespoons cornstarch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33CC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33CC"/>
                </a:solidFill>
                <a:latin typeface="High Tower Text" panose="02040502050506030303" pitchFamily="18" charset="0"/>
              </a:rPr>
              <a:t> pie crust</a:t>
            </a:r>
            <a:r>
              <a:rPr lang="en-US" altLang="zh-TW" sz="2800" spc="-100" dirty="0">
                <a:solidFill>
                  <a:schemeClr val="bg1"/>
                </a:solidFill>
                <a:latin typeface="High Tower Text" panose="02040502050506030303" pitchFamily="18" charset="0"/>
              </a:rPr>
              <a:t>,</a:t>
            </a:r>
            <a:r>
              <a:rPr lang="en-US" altLang="zh-TW" sz="2400" spc="-100" dirty="0">
                <a:solidFill>
                  <a:srgbClr val="FFFF00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00"/>
                </a:solidFill>
                <a:latin typeface="High Tower Text" panose="02040502050506030303" pitchFamily="18" charset="0"/>
              </a:rPr>
              <a:t> pie crust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 </a:t>
            </a:r>
            <a:endParaRPr lang="en-US" altLang="zh-TW" sz="2400" dirty="0">
              <a:solidFill>
                <a:srgbClr val="FFFFFF"/>
              </a:solidFill>
              <a:latin typeface="Arial Narrow" panose="020B0606020202030204" pitchFamily="34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endParaRPr lang="en-US" altLang="zh-TW" sz="2800" spc="-10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endParaRPr lang="en-US" altLang="zh-TW" sz="2800" spc="-10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23" name="Rectangle 3"/>
          <p:cNvSpPr txBox="1">
            <a:spLocks noChangeArrowheads="1"/>
          </p:cNvSpPr>
          <p:nvPr/>
        </p:nvSpPr>
        <p:spPr bwMode="auto">
          <a:xfrm>
            <a:off x="304800" y="762000"/>
            <a:ext cx="4572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18288" rIns="45720" bIns="1828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</a:p>
          <a:p>
            <a:pPr marL="0" indent="0"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 </a:t>
            </a:r>
          </a:p>
          <a:p>
            <a:pPr marL="0" indent="0"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b="0" kern="0" spc="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 </a:t>
            </a:r>
            <a:endParaRPr lang="en-US" altLang="zh-TW" sz="2400" b="0" kern="0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rgbClr val="FFFFFF"/>
                </a:solidFill>
                <a:latin typeface="High Tower Text" panose="02040502050506030303" pitchFamily="18" charset="0"/>
              </a:rPr>
              <a:t>  </a:t>
            </a:r>
            <a:endParaRPr lang="en-US" altLang="zh-TW" sz="2400" b="0" kern="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rgbClr val="FFFFFF"/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641855" y="5593080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6423443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838200"/>
          </a:xfrm>
          <a:noFill/>
        </p:spPr>
        <p:txBody>
          <a:bodyPr/>
          <a:lstStyle/>
          <a:p>
            <a:pPr eaLnBrk="1" hangingPunct="1"/>
            <a:r>
              <a:rPr lang="en-US" altLang="zh-TW" spc="-100" dirty="0">
                <a:solidFill>
                  <a:srgbClr val="0033CC"/>
                </a:solidFill>
              </a:rPr>
              <a:t>Redirection Can Affect Commands</a:t>
            </a:r>
            <a:endParaRPr lang="en-US" altLang="zh-TW" sz="4800" spc="-100" dirty="0">
              <a:solidFill>
                <a:srgbClr val="0033CC"/>
              </a:solidFill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60198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wc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c CherryPie.txt</a:t>
            </a:r>
          </a:p>
          <a:p>
            <a:pPr marL="0" indent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98</a:t>
            </a:r>
            <a:r>
              <a:rPr lang="en-US" altLang="zh-TW" sz="2800" spc="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CherryPie.txt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wc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c &lt; CherryPie.txt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98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wc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&lt; CherryPie.txt</a:t>
            </a:r>
          </a:p>
          <a:p>
            <a:pPr marL="0" lvl="0" indent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18</a:t>
            </a:r>
            <a:r>
              <a:rPr lang="en-US" altLang="zh-TW" sz="2800" spc="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98</a:t>
            </a:r>
            <a:endParaRPr lang="en-US" altLang="zh-TW" sz="2800" spc="10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paste CherryPie.txt</a:t>
            </a:r>
            <a:endParaRPr lang="en-US" altLang="zh-TW" sz="2400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cups frozen tart cherries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cups granulated sugar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tablespoons cornstarch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pie crust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paste 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d, CherryPie.txt </a:t>
            </a:r>
            <a:r>
              <a:rPr lang="en-US" altLang="zh-TW" sz="2800" dirty="0">
                <a:solidFill>
                  <a:srgbClr val="7F7F7F"/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&lt; CherryPie.txt</a:t>
            </a:r>
            <a:endParaRPr lang="en-US" altLang="zh-TW" sz="2400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cups frozen tart cherries,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cups frozen tart cherries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cups granulated sugar,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cups granulated sugar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tablespoons cornstarch,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tablespoons cornstarch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pie crust,</a:t>
            </a:r>
            <a:r>
              <a:rPr lang="en-US" altLang="zh-TW" sz="2400" spc="-100" dirty="0">
                <a:solidFill>
                  <a:schemeClr val="bg1">
                    <a:lumMod val="50000"/>
                  </a:schemeClr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pie crust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dirty="0">
                <a:latin typeface="Arial Narrow" panose="020B0606020202030204" pitchFamily="34" charset="0"/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paste </a:t>
            </a:r>
            <a:r>
              <a:rPr lang="en-US" altLang="zh-TW" sz="2800" dirty="0">
                <a:solidFill>
                  <a:srgbClr val="FFFFFF"/>
                </a:solidFill>
                <a:latin typeface="Bell MT" panose="02020503060305020303" pitchFamily="18" charset="0"/>
                <a:ea typeface="Gadugi" panose="020B0502040204020203" pitchFamily="34" charset="0"/>
              </a:rPr>
              <a:t>- -</a:t>
            </a:r>
            <a:r>
              <a:rPr lang="en-US" altLang="zh-TW" sz="2800" dirty="0">
                <a:solidFill>
                  <a:srgbClr val="FFFFFF"/>
                </a:solidFill>
                <a:latin typeface="High Tower Text" panose="02040502050506030303" pitchFamily="18" charset="0"/>
              </a:rPr>
              <a:t> &lt; CherryPie.txt</a:t>
            </a:r>
            <a:endParaRPr lang="en-US" altLang="zh-TW" sz="2400" dirty="0">
              <a:solidFill>
                <a:srgbClr val="FFFFFF"/>
              </a:solidFill>
              <a:latin typeface="Arial Narrow" panose="020B0606020202030204" pitchFamily="34" charset="0"/>
            </a:endParaRP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cups frozen tart cherries   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to 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/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2</a:t>
            </a:r>
            <a:r>
              <a:rPr lang="en-US" altLang="zh-TW" sz="28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 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cups granulated sugar</a:t>
            </a:r>
          </a:p>
          <a:p>
            <a:pPr lvl="0" eaLnBrk="1" hangingPunct="1">
              <a:lnSpc>
                <a:spcPct val="71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4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tablespoons cornstarch     </a:t>
            </a:r>
            <a:r>
              <a:rPr lang="en-US" altLang="zh-TW" sz="10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400" spc="-100" dirty="0">
                <a:solidFill>
                  <a:srgbClr val="FFFFFF"/>
                </a:solidFill>
                <a:latin typeface="Bodoni MT" panose="02070603080606020203" pitchFamily="18" charset="0"/>
              </a:rPr>
              <a:t>1</a:t>
            </a:r>
            <a:r>
              <a:rPr lang="en-US" altLang="zh-TW" sz="2800" spc="-100" dirty="0">
                <a:solidFill>
                  <a:srgbClr val="FFFFFF"/>
                </a:solidFill>
                <a:latin typeface="High Tower Text" panose="02040502050506030303" pitchFamily="18" charset="0"/>
              </a:rPr>
              <a:t> pie crust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Arial Narrow" panose="020B0606020202030204" pitchFamily="34" charset="0"/>
              </a:rPr>
              <a:t>%</a:t>
            </a:r>
            <a:endParaRPr lang="en-US" altLang="zh-TW" sz="28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19" name="Straight Connector 18"/>
          <p:cNvCxnSpPr/>
          <p:nvPr/>
        </p:nvCxnSpPr>
        <p:spPr bwMode="auto">
          <a:xfrm>
            <a:off x="4279392" y="5593080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>
            <a:off x="641855" y="6483096"/>
            <a:ext cx="0" cy="27432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Rectangle 3"/>
          <p:cNvSpPr txBox="1">
            <a:spLocks noChangeArrowheads="1"/>
          </p:cNvSpPr>
          <p:nvPr/>
        </p:nvSpPr>
        <p:spPr bwMode="auto">
          <a:xfrm>
            <a:off x="304800" y="762000"/>
            <a:ext cx="4572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5720" tIns="18288" rIns="45720" bIns="1828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</a:p>
          <a:p>
            <a:pPr marL="0" indent="0"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 </a:t>
            </a:r>
          </a:p>
          <a:p>
            <a:pPr marL="0" indent="0"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b="0" kern="0" spc="10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</a:t>
            </a: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 </a:t>
            </a:r>
            <a:endParaRPr lang="en-US" altLang="zh-TW" sz="2400" b="0" kern="0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r>
              <a:rPr lang="en-US" altLang="zh-TW" sz="2800" b="0" kern="0" dirty="0">
                <a:solidFill>
                  <a:schemeClr val="bg1">
                    <a:lumMod val="50000"/>
                  </a:schemeClr>
                </a:solidFill>
                <a:latin typeface="High Tower Text" panose="02040502050506030303" pitchFamily="18" charset="0"/>
              </a:rPr>
              <a:t>  </a:t>
            </a:r>
            <a:endParaRPr lang="en-US" altLang="zh-TW" sz="2400" b="0" kern="0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High Tower Text" panose="02040502050506030303" pitchFamily="18" charset="0"/>
            </a:endParaRPr>
          </a:p>
          <a:p>
            <a:pPr eaLnBrk="1" hangingPunct="1">
              <a:lnSpc>
                <a:spcPct val="71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b="0" kern="0" dirty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</a:rPr>
              <a:t>%</a:t>
            </a:r>
            <a:endParaRPr lang="en-US" altLang="zh-TW" sz="2800" b="0" kern="0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24" name="AutoShape 5"/>
          <p:cNvSpPr>
            <a:spLocks noChangeArrowheads="1"/>
          </p:cNvSpPr>
          <p:nvPr/>
        </p:nvSpPr>
        <p:spPr bwMode="auto">
          <a:xfrm>
            <a:off x="2971800" y="4267200"/>
            <a:ext cx="3810000" cy="1219200"/>
          </a:xfrm>
          <a:prstGeom prst="wedgeRoundRectCallout">
            <a:avLst>
              <a:gd name="adj1" fmla="val -78855"/>
              <a:gd name="adj2" fmla="val 6771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rIns="45720" anchor="ctr" anchorCtr="0"/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800" spc="-20" dirty="0"/>
              <a:t>So this is a way to merge pairs</a:t>
            </a:r>
            <a:r>
              <a:rPr lang="en-US" altLang="zh-TW" sz="2400" spc="-20" dirty="0"/>
              <a:t> </a:t>
            </a:r>
            <a:r>
              <a:rPr lang="en-US" altLang="zh-TW" sz="2800" spc="-20" dirty="0"/>
              <a:t>of lines</a:t>
            </a:r>
            <a:r>
              <a:rPr lang="en-US" altLang="zh-TW" sz="2400" spc="-20" dirty="0"/>
              <a:t> </a:t>
            </a:r>
            <a:r>
              <a:rPr lang="en-US" altLang="zh-TW" sz="2800" spc="-20" dirty="0"/>
              <a:t>from</a:t>
            </a:r>
            <a:r>
              <a:rPr lang="en-US" altLang="zh-TW" sz="2400" spc="-20" dirty="0"/>
              <a:t> </a:t>
            </a:r>
            <a:r>
              <a:rPr lang="en-US" altLang="zh-TW" sz="2800" spc="-20" dirty="0"/>
              <a:t>one</a:t>
            </a:r>
            <a:r>
              <a:rPr lang="en-US" altLang="zh-TW" sz="2400" spc="-20" dirty="0"/>
              <a:t> </a:t>
            </a:r>
            <a:r>
              <a:rPr lang="en-US" altLang="zh-TW" sz="2800" spc="-20" dirty="0"/>
              <a:t>file into columns on one line.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41074099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101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"/>
                            </p:stCondLst>
                            <p:childTnLst>
                              <p:par>
                                <p:cTn id="2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051328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xargs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BBAB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7767104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5400" y="2286000"/>
            <a:ext cx="1744663" cy="4114800"/>
          </a:xfrm>
        </p:spPr>
        <p:txBody>
          <a:bodyPr/>
          <a:lstStyle/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</p:txBody>
      </p:sp>
      <p:sp>
        <p:nvSpPr>
          <p:cNvPr id="324630" name="Rectangle 7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0"/>
            <a:ext cx="8229600" cy="1112311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33CC"/>
                </a:solidFill>
              </a:rPr>
              <a:t>Redirection</a:t>
            </a:r>
          </a:p>
        </p:txBody>
      </p:sp>
      <p:graphicFrame>
        <p:nvGraphicFramePr>
          <p:cNvPr id="5" name="Group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790011"/>
              </p:ext>
            </p:extLst>
          </p:nvPr>
        </p:nvGraphicFramePr>
        <p:xfrm>
          <a:off x="107504" y="1143000"/>
          <a:ext cx="9036496" cy="557782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260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1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</a:t>
                      </a:r>
                      <a:r>
                        <a:rPr kumimoji="1" lang="en-US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&lt;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spc="-50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keyboard input to come from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50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&gt;, 2&gt;, &gt;&amp;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3300"/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</a:t>
                      </a:r>
                      <a:r>
                        <a:rPr kumimoji="1" lang="en-US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&gt;&gt;, 2&gt;&gt;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screen output to the end of a file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   |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the input of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  <a:defRPr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| tee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 file and to the next command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 </a:t>
                      </a:r>
                      <a:r>
                        <a:rPr kumimoji="1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</a:t>
                      </a: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`…`</a:t>
                      </a: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Redirect </a:t>
                      </a:r>
                      <a:r>
                        <a:rPr kumimoji="1" lang="en-US" altLang="en-US" sz="2800" b="0" i="0" u="none" strike="noStrike" cap="none" spc="-40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the output to become an argument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200" b="0" i="0" u="none" strike="noStrike" cap="none" spc="-40" normalizeH="0" baseline="0" dirty="0">
                        <a:ln>
                          <a:noFill/>
                        </a:ln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75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r>
                        <a:rPr kumimoji="1" lang="en-US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    </a:t>
                      </a:r>
                      <a:r>
                        <a:rPr kumimoji="1" lang="en-US" alt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BBAB"/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xargs</a:t>
                      </a:r>
                      <a:endParaRPr kumimoji="1" lang="en-US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FFBBAB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Arial" charset="0"/>
                          <a:ea typeface="新細明體" pitchFamily="18" charset="-120"/>
                        </a:rPr>
                        <a:t>Send to arguments of next command</a:t>
                      </a: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>
                            <a:lumMod val="50000"/>
                            <a:lumOff val="50000"/>
                          </a:schemeClr>
                        </a:buClr>
                        <a:buSzTx/>
                        <a:buFontTx/>
                        <a:buChar char="•"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FF3300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新細明體" pitchFamily="18" charset="-120"/>
                      </a:endParaRPr>
                    </a:p>
                  </a:txBody>
                  <a:tcPr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1859111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22860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 dirty="0" err="1">
                <a:solidFill>
                  <a:srgbClr val="0033CC"/>
                </a:solidFill>
              </a:rPr>
              <a:t>Input/Output</a:t>
            </a:r>
            <a:r>
              <a:rPr lang="en-US" altLang="zh-TW" dirty="0">
                <a:solidFill>
                  <a:srgbClr val="0033CC"/>
                </a:solidFill>
              </a:rPr>
              <a:t> (I/O) and Redirection</a:t>
            </a:r>
            <a:endParaRPr lang="en-US" altLang="zh-TW" sz="4800" dirty="0">
              <a:solidFill>
                <a:srgbClr val="0033CC"/>
              </a:solidFill>
            </a:endParaRP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219200"/>
            <a:ext cx="8153400" cy="56388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Input may come from the command line, or a 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	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./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a.out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Times New Roman" pitchFamily="18" charset="0"/>
              </a:rPr>
              <a:t>&lt;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inputfile</a:t>
            </a:r>
            <a:endParaRPr lang="en-US" altLang="zh-TW" b="1" dirty="0">
              <a:solidFill>
                <a:srgbClr val="FF0000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</p:txBody>
      </p:sp>
    </p:spTree>
    <p:extLst>
      <p:ext uri="{BB962C8B-B14F-4D97-AF65-F5344CB8AC3E}">
        <p14:creationId xmlns:p14="http://schemas.microsoft.com/office/powerpoint/2010/main" val="1660666127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22860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Input/Output (I/O) and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219200"/>
            <a:ext cx="8686800" cy="56388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Input may come from the command line, or a 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	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./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a.out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Times New Roman" pitchFamily="18" charset="0"/>
              </a:rPr>
              <a:t>&lt;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inputfile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Output</a:t>
            </a:r>
            <a:r>
              <a:rPr lang="en-US" altLang="zh-TW" sz="2000" dirty="0"/>
              <a:t> </a:t>
            </a:r>
            <a:r>
              <a:rPr lang="en-US" altLang="zh-TW" sz="2800" dirty="0"/>
              <a:t>goes</a:t>
            </a:r>
            <a:r>
              <a:rPr lang="en-US" altLang="zh-TW" sz="2000" dirty="0"/>
              <a:t> </a:t>
            </a:r>
            <a:r>
              <a:rPr lang="en-US" altLang="zh-TW" sz="2800" dirty="0"/>
              <a:t>to</a:t>
            </a:r>
            <a:r>
              <a:rPr lang="en-US" altLang="zh-TW" sz="2000" dirty="0"/>
              <a:t> </a:t>
            </a:r>
            <a:r>
              <a:rPr lang="en-US" altLang="zh-TW" sz="2800" dirty="0"/>
              <a:t>the</a:t>
            </a:r>
            <a:r>
              <a:rPr lang="en-US" altLang="zh-TW" sz="2000" dirty="0"/>
              <a:t> </a:t>
            </a:r>
            <a:r>
              <a:rPr lang="en-US" altLang="zh-TW" sz="2800" dirty="0"/>
              <a:t>screen,</a:t>
            </a:r>
            <a:r>
              <a:rPr lang="en-US" altLang="zh-TW" sz="2000" dirty="0"/>
              <a:t> </a:t>
            </a:r>
            <a:r>
              <a:rPr lang="en-US" altLang="zh-TW" sz="2800" dirty="0"/>
              <a:t>unless</a:t>
            </a:r>
            <a:r>
              <a:rPr lang="en-US" altLang="zh-TW" sz="2000" dirty="0"/>
              <a:t> </a:t>
            </a:r>
            <a:r>
              <a:rPr lang="en-US" altLang="zh-TW" sz="2800" dirty="0"/>
              <a:t>redirected</a:t>
            </a:r>
            <a:r>
              <a:rPr lang="en-US" altLang="zh-TW" sz="2000" dirty="0"/>
              <a:t> </a:t>
            </a:r>
            <a:r>
              <a:rPr lang="en-US" altLang="zh-TW" sz="2800" dirty="0"/>
              <a:t>to</a:t>
            </a:r>
            <a:r>
              <a:rPr lang="en-US" altLang="zh-TW" sz="2000" dirty="0"/>
              <a:t> </a:t>
            </a:r>
            <a:r>
              <a:rPr lang="en-US" altLang="zh-TW" sz="2800" dirty="0"/>
              <a:t>a</a:t>
            </a:r>
            <a:r>
              <a:rPr lang="en-US" altLang="zh-TW" sz="2000" dirty="0"/>
              <a:t> </a:t>
            </a:r>
            <a:r>
              <a:rPr lang="en-US" altLang="zh-TW" sz="2800" dirty="0"/>
              <a:t>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	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echo </a:t>
            </a:r>
            <a:r>
              <a:rPr lang="en-US" altLang="zh-TW" sz="2800" b="1" dirty="0">
                <a:solidFill>
                  <a:srgbClr val="FF0000"/>
                </a:solidFill>
                <a:latin typeface="High Tower Text" pitchFamily="18" charset="0"/>
              </a:rPr>
              <a:t>"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hi there</a:t>
            </a:r>
            <a:r>
              <a:rPr lang="en-US" altLang="zh-TW" sz="2800" b="1" dirty="0">
                <a:solidFill>
                  <a:srgbClr val="FF0000"/>
                </a:solidFill>
                <a:latin typeface="High Tower Text" pitchFamily="18" charset="0"/>
              </a:rPr>
              <a:t>"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0000"/>
                </a:solidFill>
                <a:latin typeface="Times New Roman" pitchFamily="18" charset="0"/>
              </a:rPr>
              <a:t>&gt;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out.file</a:t>
            </a:r>
            <a:endParaRPr lang="en-US" altLang="zh-TW" b="1" dirty="0">
              <a:solidFill>
                <a:srgbClr val="FF0000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800" dirty="0">
              <a:latin typeface="High Tower Text" pitchFamily="18" charset="0"/>
            </a:endParaRPr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3657600" y="304800"/>
            <a:ext cx="3581400" cy="2057400"/>
          </a:xfrm>
          <a:prstGeom prst="wedgeRoundRectCallout">
            <a:avLst>
              <a:gd name="adj1" fmla="val -52398"/>
              <a:gd name="adj2" fmla="val 7709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Be </a:t>
            </a:r>
            <a:r>
              <a:rPr lang="en-US" altLang="zh-TW" sz="2400" dirty="0">
                <a:solidFill>
                  <a:srgbClr val="FF0000"/>
                </a:solidFill>
                <a:latin typeface="+mj-lt"/>
              </a:rPr>
              <a:t>careful</a:t>
            </a:r>
            <a:r>
              <a:rPr lang="en-US" altLang="zh-TW" sz="2400" dirty="0"/>
              <a:t>! This will overwrite any information that was previously in the </a:t>
            </a:r>
            <a:r>
              <a:rPr lang="en-US" altLang="zh-TW" sz="2400" dirty="0" err="1"/>
              <a:t>out.file</a:t>
            </a:r>
            <a:r>
              <a:rPr lang="en-US" altLang="zh-TW" sz="2400" dirty="0"/>
              <a:t> file – and it </a:t>
            </a:r>
            <a:r>
              <a:rPr lang="en-US" altLang="zh-TW" sz="2400" dirty="0">
                <a:solidFill>
                  <a:srgbClr val="FF0000"/>
                </a:solidFill>
              </a:rPr>
              <a:t>won’t ask</a:t>
            </a:r>
            <a:r>
              <a:rPr lang="en-US" altLang="zh-TW" sz="2400" dirty="0"/>
              <a:t> before it overwrites it! </a:t>
            </a:r>
          </a:p>
        </p:txBody>
      </p:sp>
      <p:pic>
        <p:nvPicPr>
          <p:cNvPr id="10" name="Picture 2" descr="With Great Power Comes Great Responsibility GIFs - Get the best GIF on GIPHY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4371974"/>
            <a:ext cx="4572000" cy="244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7454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22860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Input/Output (I/O) and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219200"/>
            <a:ext cx="8686800" cy="56388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Input may come from the command line, or a 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	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./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a.out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Times New Roman" pitchFamily="18" charset="0"/>
              </a:rPr>
              <a:t>&lt;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inputfile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Output</a:t>
            </a:r>
            <a:r>
              <a:rPr lang="en-US" altLang="zh-TW" sz="2000" dirty="0"/>
              <a:t> </a:t>
            </a:r>
            <a:r>
              <a:rPr lang="en-US" altLang="zh-TW" sz="2800" dirty="0"/>
              <a:t>goes</a:t>
            </a:r>
            <a:r>
              <a:rPr lang="en-US" altLang="zh-TW" sz="2000" dirty="0"/>
              <a:t> </a:t>
            </a:r>
            <a:r>
              <a:rPr lang="en-US" altLang="zh-TW" sz="2800" dirty="0"/>
              <a:t>to</a:t>
            </a:r>
            <a:r>
              <a:rPr lang="en-US" altLang="zh-TW" sz="2000" dirty="0"/>
              <a:t> </a:t>
            </a:r>
            <a:r>
              <a:rPr lang="en-US" altLang="zh-TW" sz="2800" dirty="0"/>
              <a:t>the</a:t>
            </a:r>
            <a:r>
              <a:rPr lang="en-US" altLang="zh-TW" sz="2000" dirty="0"/>
              <a:t> </a:t>
            </a:r>
            <a:r>
              <a:rPr lang="en-US" altLang="zh-TW" sz="2800" dirty="0"/>
              <a:t>screen,</a:t>
            </a:r>
            <a:r>
              <a:rPr lang="en-US" altLang="zh-TW" sz="2000" dirty="0"/>
              <a:t> </a:t>
            </a:r>
            <a:r>
              <a:rPr lang="en-US" altLang="zh-TW" sz="2800" dirty="0"/>
              <a:t>unless</a:t>
            </a:r>
            <a:r>
              <a:rPr lang="en-US" altLang="zh-TW" sz="2000" dirty="0"/>
              <a:t> </a:t>
            </a:r>
            <a:r>
              <a:rPr lang="en-US" altLang="zh-TW" sz="2800" dirty="0"/>
              <a:t>redirected</a:t>
            </a:r>
            <a:r>
              <a:rPr lang="en-US" altLang="zh-TW" sz="2000" dirty="0"/>
              <a:t> </a:t>
            </a:r>
            <a:r>
              <a:rPr lang="en-US" altLang="zh-TW" sz="2800" dirty="0"/>
              <a:t>to</a:t>
            </a:r>
            <a:r>
              <a:rPr lang="en-US" altLang="zh-TW" sz="2000" dirty="0"/>
              <a:t> </a:t>
            </a:r>
            <a:r>
              <a:rPr lang="en-US" altLang="zh-TW" sz="2800" dirty="0"/>
              <a:t>a</a:t>
            </a:r>
            <a:r>
              <a:rPr lang="en-US" altLang="zh-TW" sz="2000" dirty="0"/>
              <a:t> </a:t>
            </a:r>
            <a:r>
              <a:rPr lang="en-US" altLang="zh-TW" sz="2800" dirty="0"/>
              <a:t>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	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echo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"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hi there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"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Times New Roman" pitchFamily="18" charset="0"/>
              </a:rPr>
              <a:t>&gt;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out.file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>
                <a:latin typeface="Times New Roman" pitchFamily="18" charset="0"/>
              </a:rPr>
              <a:t>•</a:t>
            </a:r>
            <a:r>
              <a:rPr lang="en-US" altLang="zh-TW" sz="2800" dirty="0"/>
              <a:t> To append at the end of a 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    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echo "hi back at you" </a:t>
            </a:r>
            <a:r>
              <a:rPr lang="en-US" altLang="zh-TW" sz="2800" b="1" dirty="0">
                <a:solidFill>
                  <a:srgbClr val="FF0000"/>
                </a:solidFill>
                <a:latin typeface="Times New Roman" pitchFamily="18" charset="0"/>
              </a:rPr>
              <a:t>&gt;&gt;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out.file</a:t>
            </a:r>
            <a:endParaRPr lang="en-US" altLang="zh-TW" b="1" dirty="0">
              <a:solidFill>
                <a:srgbClr val="FF0000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</p:txBody>
      </p:sp>
    </p:spTree>
    <p:extLst>
      <p:ext uri="{BB962C8B-B14F-4D97-AF65-F5344CB8AC3E}">
        <p14:creationId xmlns:p14="http://schemas.microsoft.com/office/powerpoint/2010/main" val="4068936799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22860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Input/Output (I/O) and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219200"/>
            <a:ext cx="8686800" cy="56388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Input may come from the command line, or a 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	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./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a.out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Times New Roman" pitchFamily="18" charset="0"/>
              </a:rPr>
              <a:t>&lt;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inputfile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Output</a:t>
            </a:r>
            <a:r>
              <a:rPr lang="en-US" altLang="zh-TW" sz="2000" dirty="0"/>
              <a:t> </a:t>
            </a:r>
            <a:r>
              <a:rPr lang="en-US" altLang="zh-TW" sz="2800" dirty="0"/>
              <a:t>goes</a:t>
            </a:r>
            <a:r>
              <a:rPr lang="en-US" altLang="zh-TW" sz="2000" dirty="0"/>
              <a:t> </a:t>
            </a:r>
            <a:r>
              <a:rPr lang="en-US" altLang="zh-TW" sz="2800" dirty="0"/>
              <a:t>to</a:t>
            </a:r>
            <a:r>
              <a:rPr lang="en-US" altLang="zh-TW" sz="2000" dirty="0"/>
              <a:t> </a:t>
            </a:r>
            <a:r>
              <a:rPr lang="en-US" altLang="zh-TW" sz="2800" dirty="0"/>
              <a:t>the</a:t>
            </a:r>
            <a:r>
              <a:rPr lang="en-US" altLang="zh-TW" sz="2000" dirty="0"/>
              <a:t> </a:t>
            </a:r>
            <a:r>
              <a:rPr lang="en-US" altLang="zh-TW" sz="2800" dirty="0"/>
              <a:t>screen,</a:t>
            </a:r>
            <a:r>
              <a:rPr lang="en-US" altLang="zh-TW" sz="2000" dirty="0"/>
              <a:t> </a:t>
            </a:r>
            <a:r>
              <a:rPr lang="en-US" altLang="zh-TW" sz="2800" dirty="0"/>
              <a:t>unless</a:t>
            </a:r>
            <a:r>
              <a:rPr lang="en-US" altLang="zh-TW" sz="2000" dirty="0"/>
              <a:t> </a:t>
            </a:r>
            <a:r>
              <a:rPr lang="en-US" altLang="zh-TW" sz="2800" dirty="0"/>
              <a:t>redirected</a:t>
            </a:r>
            <a:r>
              <a:rPr lang="en-US" altLang="zh-TW" sz="2000" dirty="0"/>
              <a:t> </a:t>
            </a:r>
            <a:r>
              <a:rPr lang="en-US" altLang="zh-TW" sz="2800" dirty="0"/>
              <a:t>to</a:t>
            </a:r>
            <a:r>
              <a:rPr lang="en-US" altLang="zh-TW" sz="2000" dirty="0"/>
              <a:t> </a:t>
            </a:r>
            <a:r>
              <a:rPr lang="en-US" altLang="zh-TW" sz="2800" dirty="0"/>
              <a:t>a</a:t>
            </a:r>
            <a:r>
              <a:rPr lang="en-US" altLang="zh-TW" sz="2000" dirty="0"/>
              <a:t> </a:t>
            </a:r>
            <a:r>
              <a:rPr lang="en-US" altLang="zh-TW" sz="2800" dirty="0"/>
              <a:t>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	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echo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"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hi there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"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Times New Roman" pitchFamily="18" charset="0"/>
              </a:rPr>
              <a:t>&gt;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out.file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>
                <a:latin typeface="Times New Roman" pitchFamily="18" charset="0"/>
              </a:rPr>
              <a:t>•</a:t>
            </a:r>
            <a:r>
              <a:rPr lang="en-US" altLang="zh-TW" sz="2800" dirty="0"/>
              <a:t> To append at the end of a 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   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echo "hi back at you"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Times New Roman" pitchFamily="18" charset="0"/>
              </a:rPr>
              <a:t>&gt;&gt;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out.file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>
                <a:latin typeface="Times New Roman" pitchFamily="18" charset="0"/>
              </a:rPr>
              <a:t>•</a:t>
            </a:r>
            <a:r>
              <a:rPr lang="en-US" altLang="zh-TW" sz="2800" dirty="0"/>
              <a:t> To also send error messages (</a:t>
            </a:r>
            <a:r>
              <a:rPr lang="en-US" altLang="zh-TW" sz="2800" dirty="0" err="1"/>
              <a:t>stderr</a:t>
            </a:r>
            <a:r>
              <a:rPr lang="en-US" altLang="zh-TW" sz="2800" dirty="0"/>
              <a:t>) to the 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    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ehco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"hi back at you" </a:t>
            </a: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</a:rPr>
              <a:t>&gt;&amp;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out.file</a:t>
            </a:r>
            <a:endParaRPr lang="en-US" altLang="zh-TW" b="1" dirty="0">
              <a:solidFill>
                <a:srgbClr val="FF0000"/>
              </a:solidFill>
              <a:latin typeface="High Tower Text" pitchFamily="18" charset="0"/>
            </a:endParaRPr>
          </a:p>
        </p:txBody>
      </p:sp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1676400" y="2971800"/>
            <a:ext cx="3581400" cy="1219200"/>
          </a:xfrm>
          <a:prstGeom prst="wedgeRoundRectCallout">
            <a:avLst>
              <a:gd name="adj1" fmla="val -58977"/>
              <a:gd name="adj2" fmla="val 14527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This misspelling would have put an error message on the screen. </a:t>
            </a:r>
          </a:p>
        </p:txBody>
      </p:sp>
    </p:spTree>
    <p:extLst>
      <p:ext uri="{BB962C8B-B14F-4D97-AF65-F5344CB8AC3E}">
        <p14:creationId xmlns:p14="http://schemas.microsoft.com/office/powerpoint/2010/main" val="15611427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219200"/>
            <a:ext cx="8686800" cy="56388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Input may come from the command line, or a 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	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./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a.out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Times New Roman" pitchFamily="18" charset="0"/>
              </a:rPr>
              <a:t>&lt;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inputfile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Output</a:t>
            </a:r>
            <a:r>
              <a:rPr lang="en-US" altLang="zh-TW" sz="2000" dirty="0"/>
              <a:t> </a:t>
            </a:r>
            <a:r>
              <a:rPr lang="en-US" altLang="zh-TW" sz="2800" dirty="0"/>
              <a:t>goes</a:t>
            </a:r>
            <a:r>
              <a:rPr lang="en-US" altLang="zh-TW" sz="2000" dirty="0"/>
              <a:t> </a:t>
            </a:r>
            <a:r>
              <a:rPr lang="en-US" altLang="zh-TW" sz="2800" dirty="0"/>
              <a:t>to</a:t>
            </a:r>
            <a:r>
              <a:rPr lang="en-US" altLang="zh-TW" sz="2000" dirty="0"/>
              <a:t> </a:t>
            </a:r>
            <a:r>
              <a:rPr lang="en-US" altLang="zh-TW" sz="2800" dirty="0"/>
              <a:t>the</a:t>
            </a:r>
            <a:r>
              <a:rPr lang="en-US" altLang="zh-TW" sz="2000" dirty="0"/>
              <a:t> </a:t>
            </a:r>
            <a:r>
              <a:rPr lang="en-US" altLang="zh-TW" sz="2800" dirty="0"/>
              <a:t>screen,</a:t>
            </a:r>
            <a:r>
              <a:rPr lang="en-US" altLang="zh-TW" sz="2000" dirty="0"/>
              <a:t> </a:t>
            </a:r>
            <a:r>
              <a:rPr lang="en-US" altLang="zh-TW" sz="2800" dirty="0"/>
              <a:t>unless</a:t>
            </a:r>
            <a:r>
              <a:rPr lang="en-US" altLang="zh-TW" sz="2000" dirty="0"/>
              <a:t> </a:t>
            </a:r>
            <a:r>
              <a:rPr lang="en-US" altLang="zh-TW" sz="2800" dirty="0"/>
              <a:t>redirected</a:t>
            </a:r>
            <a:r>
              <a:rPr lang="en-US" altLang="zh-TW" sz="2000" dirty="0"/>
              <a:t> </a:t>
            </a:r>
            <a:r>
              <a:rPr lang="en-US" altLang="zh-TW" sz="2800" dirty="0"/>
              <a:t>to</a:t>
            </a:r>
            <a:r>
              <a:rPr lang="en-US" altLang="zh-TW" sz="2000" dirty="0"/>
              <a:t> </a:t>
            </a:r>
            <a:r>
              <a:rPr lang="en-US" altLang="zh-TW" sz="2800" dirty="0"/>
              <a:t>a</a:t>
            </a:r>
            <a:r>
              <a:rPr lang="en-US" altLang="zh-TW" sz="2000" dirty="0"/>
              <a:t> </a:t>
            </a:r>
            <a:r>
              <a:rPr lang="en-US" altLang="zh-TW" sz="2800" dirty="0"/>
              <a:t>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</a:rPr>
              <a:t>	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echo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"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hi there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"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Times New Roman" pitchFamily="18" charset="0"/>
              </a:rPr>
              <a:t>&gt;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out.file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>
                <a:latin typeface="Times New Roman" pitchFamily="18" charset="0"/>
              </a:rPr>
              <a:t>•</a:t>
            </a:r>
            <a:r>
              <a:rPr lang="en-US" altLang="zh-TW" sz="2800" dirty="0"/>
              <a:t> To append at the end of a 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</a:rPr>
              <a:t>   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echo "hi back at you" </a:t>
            </a: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  <a:latin typeface="Times New Roman" pitchFamily="18" charset="0"/>
              </a:rPr>
              <a:t>&gt;&gt;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out.file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>
                <a:latin typeface="Times New Roman" pitchFamily="18" charset="0"/>
              </a:rPr>
              <a:t>•</a:t>
            </a:r>
            <a:r>
              <a:rPr lang="en-US" altLang="zh-TW" sz="2800" dirty="0"/>
              <a:t> To also send error messages (</a:t>
            </a:r>
            <a:r>
              <a:rPr lang="en-US" altLang="zh-TW" sz="2800" dirty="0" err="1"/>
              <a:t>stderr</a:t>
            </a:r>
            <a:r>
              <a:rPr lang="en-US" altLang="zh-TW" sz="2800" dirty="0"/>
              <a:t>) to the 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50000"/>
                  </a:schemeClr>
                </a:solidFill>
              </a:rPr>
              <a:t>    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ehco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"hi back at you" 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Times New Roman" pitchFamily="18" charset="0"/>
              </a:rPr>
              <a:t>&gt;&amp;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out.file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>
                <a:latin typeface="Times New Roman" pitchFamily="18" charset="0"/>
              </a:rPr>
              <a:t>•</a:t>
            </a:r>
            <a:r>
              <a:rPr lang="en-US" altLang="zh-TW" sz="2800" dirty="0"/>
              <a:t> To send only the error messages to the file: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dirty="0"/>
              <a:t>  </a:t>
            </a:r>
            <a:r>
              <a:rPr lang="en-US" altLang="zh-TW" sz="2800" b="1" dirty="0">
                <a:solidFill>
                  <a:srgbClr val="FF0000"/>
                </a:solidFill>
              </a:rPr>
              <a:t>  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ehco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"hi back at you" </a:t>
            </a: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</a:rPr>
              <a:t>&gt;</a:t>
            </a:r>
            <a:r>
              <a:rPr lang="en-US" altLang="zh-TW" b="1" dirty="0">
                <a:solidFill>
                  <a:srgbClr val="FF0000"/>
                </a:solidFill>
                <a:latin typeface="High Tower Text" pitchFamily="18" charset="0"/>
              </a:rPr>
              <a:t> </a:t>
            </a:r>
            <a:r>
              <a:rPr lang="en-US" altLang="zh-TW" b="1" dirty="0" err="1">
                <a:solidFill>
                  <a:srgbClr val="FF0000"/>
                </a:solidFill>
                <a:latin typeface="High Tower Text" pitchFamily="18" charset="0"/>
              </a:rPr>
              <a:t>out.file</a:t>
            </a:r>
            <a:endParaRPr lang="en-US" altLang="zh-TW" b="1" dirty="0">
              <a:solidFill>
                <a:srgbClr val="FF0000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800" dirty="0"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2800" dirty="0">
              <a:latin typeface="High Tower Text" pitchFamily="18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228600" y="228600"/>
            <a:ext cx="86868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0" kern="0">
                <a:solidFill>
                  <a:srgbClr val="0033CC"/>
                </a:solidFill>
              </a:rPr>
              <a:t>Input/Output (I/O) and Redirection</a:t>
            </a:r>
            <a:endParaRPr lang="en-US" altLang="zh-TW" sz="4800" b="0" kern="0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0572882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228600" y="228600"/>
            <a:ext cx="86868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0" kern="0">
                <a:solidFill>
                  <a:srgbClr val="0033CC"/>
                </a:solidFill>
              </a:rPr>
              <a:t>More About Redirecting Output</a:t>
            </a:r>
            <a:endParaRPr lang="en-US" altLang="zh-TW" sz="4800" b="0" kern="0" dirty="0">
              <a:solidFill>
                <a:srgbClr val="0033CC"/>
              </a:solidFill>
            </a:endParaRP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219200"/>
            <a:ext cx="8686800" cy="2065784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The allowed output redirection symbols are:</a:t>
            </a:r>
          </a:p>
          <a:p>
            <a:pPr marL="457200" lvl="1" indent="0" eaLnBrk="1" hangingPunct="1">
              <a:lnSpc>
                <a:spcPct val="80000"/>
              </a:lnSpc>
              <a:buNone/>
            </a:pPr>
            <a:r>
              <a:rPr lang="en-US" altLang="zh-TW" sz="4800" dirty="0"/>
              <a:t>&gt;,   &gt;&amp;,  2&gt;,  </a:t>
            </a:r>
          </a:p>
          <a:p>
            <a:pPr marL="457200" lvl="1" indent="0" eaLnBrk="1" hangingPunct="1">
              <a:lnSpc>
                <a:spcPct val="80000"/>
              </a:lnSpc>
              <a:buNone/>
            </a:pPr>
            <a:r>
              <a:rPr lang="en-US" altLang="zh-TW" sz="4800" dirty="0"/>
              <a:t>&gt;&gt;,        2&gt;&gt;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</p:txBody>
      </p:sp>
      <p:grpSp>
        <p:nvGrpSpPr>
          <p:cNvPr id="5" name="Group 4"/>
          <p:cNvGrpSpPr/>
          <p:nvPr/>
        </p:nvGrpSpPr>
        <p:grpSpPr>
          <a:xfrm>
            <a:off x="755576" y="3212976"/>
            <a:ext cx="4104456" cy="2016224"/>
            <a:chOff x="755576" y="3212976"/>
            <a:chExt cx="4104456" cy="2016224"/>
          </a:xfrm>
        </p:grpSpPr>
        <p:sp>
          <p:nvSpPr>
            <p:cNvPr id="4" name="Rectangle 3"/>
            <p:cNvSpPr txBox="1">
              <a:spLocks noChangeArrowheads="1"/>
            </p:cNvSpPr>
            <p:nvPr/>
          </p:nvSpPr>
          <p:spPr bwMode="auto">
            <a:xfrm>
              <a:off x="755576" y="3789040"/>
              <a:ext cx="4104456" cy="14401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kumimoji="1"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 err="1"/>
                <a:t>stdout</a:t>
              </a:r>
              <a:r>
                <a:rPr lang="en-US" altLang="zh-TW" sz="2400" b="0" kern="0" dirty="0"/>
                <a:t>    </a:t>
              </a:r>
              <a:r>
                <a:rPr lang="en-US" altLang="zh-TW" sz="2400" b="0" kern="0" dirty="0" err="1"/>
                <a:t>stdout</a:t>
              </a:r>
              <a:r>
                <a:rPr lang="en-US" altLang="zh-TW" sz="2400" b="0" kern="0" dirty="0"/>
                <a:t>     </a:t>
              </a:r>
              <a:r>
                <a:rPr lang="en-US" altLang="zh-TW" sz="2400" b="0" kern="0" dirty="0" err="1"/>
                <a:t>stderr</a:t>
              </a:r>
              <a:endParaRPr lang="en-US" altLang="zh-TW" sz="2400" b="0" kern="0" dirty="0"/>
            </a:p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/>
                <a:t>  only         &amp;          only</a:t>
              </a:r>
            </a:p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/>
                <a:t>              </a:t>
              </a:r>
              <a:r>
                <a:rPr lang="en-US" altLang="zh-TW" sz="2400" b="0" kern="0" dirty="0" err="1"/>
                <a:t>stderr</a:t>
              </a:r>
              <a:endParaRPr lang="en-US" altLang="zh-TW" sz="2400" b="0" kern="0" dirty="0"/>
            </a:p>
          </p:txBody>
        </p:sp>
        <p:cxnSp>
          <p:nvCxnSpPr>
            <p:cNvPr id="3" name="Straight Arrow Connector 2"/>
            <p:cNvCxnSpPr/>
            <p:nvPr/>
          </p:nvCxnSpPr>
          <p:spPr bwMode="auto">
            <a:xfrm flipV="1">
              <a:off x="2411760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" name="Straight Arrow Connector 7"/>
            <p:cNvCxnSpPr/>
            <p:nvPr/>
          </p:nvCxnSpPr>
          <p:spPr bwMode="auto">
            <a:xfrm flipV="1">
              <a:off x="1259632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" name="Straight Arrow Connector 8"/>
            <p:cNvCxnSpPr/>
            <p:nvPr/>
          </p:nvCxnSpPr>
          <p:spPr bwMode="auto">
            <a:xfrm flipV="1">
              <a:off x="3635896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87063978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533400" y="1219200"/>
            <a:ext cx="8001000" cy="38100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400" dirty="0">
                <a:solidFill>
                  <a:srgbClr val="000000"/>
                </a:solidFill>
                <a:latin typeface="Arial" charset="0"/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cat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fileA</a:t>
            </a:r>
            <a:endParaRPr lang="en-US" altLang="zh-TW" sz="2800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Hello world!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latin typeface="Arial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fileA</a:t>
            </a:r>
            <a:endParaRPr lang="en-US" altLang="zh-TW" sz="2800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1  2 13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fileA</a:t>
            </a:r>
            <a:endParaRPr lang="en-US" altLang="zh-TW" sz="2800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latin typeface="Arial" charset="0"/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wc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w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fileA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fileA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latin typeface="Arial" charset="0"/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wc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c fi*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200" dirty="0">
                <a:solidFill>
                  <a:srgbClr val="FFFFFF"/>
                </a:solidFill>
                <a:latin typeface="Lucida Console" panose="020B0609040504020204" pitchFamily="49" charset="0"/>
                <a:cs typeface="Times New Roman" panose="02020603050405020304" pitchFamily="18" charset="0"/>
              </a:rPr>
              <a:t>  </a:t>
            </a:r>
            <a:r>
              <a:rPr lang="en-US" altLang="zh-TW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fileA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000" dirty="0">
                <a:solidFill>
                  <a:srgbClr val="FFFFFF"/>
                </a:solidFill>
                <a:latin typeface="Lucida Console" panose="020B0609040504020204" pitchFamily="49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156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fileB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000" dirty="0">
                <a:solidFill>
                  <a:srgbClr val="FFFFFF"/>
                </a:solidFill>
                <a:latin typeface="Lucida Console" panose="020B0609040504020204" pitchFamily="49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169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total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800" dirty="0">
              <a:solidFill>
                <a:srgbClr val="000000"/>
              </a:solidFill>
              <a:latin typeface="High Tower Text" pitchFamily="18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0" y="15240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>
                <a:solidFill>
                  <a:srgbClr val="0033CC"/>
                </a:solidFill>
              </a:rPr>
              <a:t>wc</a:t>
            </a:r>
            <a:endParaRPr lang="en-US" altLang="zh-TW" b="0" kern="0" dirty="0">
              <a:solidFill>
                <a:srgbClr val="0033CC"/>
              </a:solidFill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533400" y="1219200"/>
            <a:ext cx="6096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altLang="zh-TW" sz="2800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800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800" dirty="0">
              <a:solidFill>
                <a:schemeClr val="bg1">
                  <a:lumMod val="50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r>
              <a:rPr lang="en-US" altLang="zh-TW" sz="26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%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High Tower Text" pitchFamily="18" charset="0"/>
              </a:rPr>
              <a:t>  </a:t>
            </a:r>
          </a:p>
          <a:p>
            <a:pPr marL="342900" indent="-342900">
              <a:lnSpc>
                <a:spcPct val="80000"/>
              </a:lnSpc>
              <a:spcBef>
                <a:spcPts val="0"/>
              </a:spcBef>
            </a:pPr>
            <a:endParaRPr lang="en-US" altLang="zh-TW" sz="28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990600" y="4656941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990600" y="3285341"/>
            <a:ext cx="1385" cy="296059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261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" presetID="14" presetClass="entr" presetSubtype="1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01"/>
                            </p:stCondLst>
                            <p:childTnLst>
                              <p:par>
                                <p:cTn id="24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499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8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755576" y="3212976"/>
            <a:ext cx="4104456" cy="2016224"/>
            <a:chOff x="755576" y="3212976"/>
            <a:chExt cx="4104456" cy="2016224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755576" y="3789040"/>
              <a:ext cx="4104456" cy="14401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kumimoji="1"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 err="1"/>
                <a:t>stdout</a:t>
              </a:r>
              <a:r>
                <a:rPr lang="en-US" altLang="zh-TW" sz="2400" b="0" kern="0" dirty="0"/>
                <a:t>    </a:t>
              </a:r>
              <a:r>
                <a:rPr lang="en-US" altLang="zh-TW" sz="2400" b="0" kern="0" dirty="0" err="1"/>
                <a:t>stdout</a:t>
              </a:r>
              <a:r>
                <a:rPr lang="en-US" altLang="zh-TW" sz="2400" b="0" kern="0" dirty="0"/>
                <a:t>     </a:t>
              </a:r>
              <a:r>
                <a:rPr lang="en-US" altLang="zh-TW" sz="2400" b="0" kern="0" dirty="0" err="1"/>
                <a:t>stderr</a:t>
              </a:r>
              <a:endParaRPr lang="en-US" altLang="zh-TW" sz="2400" b="0" kern="0" dirty="0"/>
            </a:p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/>
                <a:t>  only         &amp;          only</a:t>
              </a:r>
            </a:p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/>
                <a:t>              </a:t>
              </a:r>
              <a:r>
                <a:rPr lang="en-US" altLang="zh-TW" sz="2400" b="0" kern="0" dirty="0" err="1"/>
                <a:t>stderr</a:t>
              </a:r>
              <a:endParaRPr lang="en-US" altLang="zh-TW" sz="2400" b="0" kern="0" dirty="0"/>
            </a:p>
          </p:txBody>
        </p:sp>
        <p:cxnSp>
          <p:nvCxnSpPr>
            <p:cNvPr id="9" name="Straight Arrow Connector 8"/>
            <p:cNvCxnSpPr/>
            <p:nvPr/>
          </p:nvCxnSpPr>
          <p:spPr bwMode="auto">
            <a:xfrm flipV="1">
              <a:off x="2411760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0" name="Straight Arrow Connector 9"/>
            <p:cNvCxnSpPr/>
            <p:nvPr/>
          </p:nvCxnSpPr>
          <p:spPr bwMode="auto">
            <a:xfrm flipV="1">
              <a:off x="1259632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" name="Straight Arrow Connector 10"/>
            <p:cNvCxnSpPr/>
            <p:nvPr/>
          </p:nvCxnSpPr>
          <p:spPr bwMode="auto">
            <a:xfrm flipV="1">
              <a:off x="3635896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228600" y="228600"/>
            <a:ext cx="86868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0" kern="0">
                <a:solidFill>
                  <a:srgbClr val="0033CC"/>
                </a:solidFill>
              </a:rPr>
              <a:t>More About Redirecting Output</a:t>
            </a:r>
            <a:endParaRPr lang="en-US" altLang="zh-TW" sz="4800" b="0" kern="0" dirty="0">
              <a:solidFill>
                <a:srgbClr val="0033CC"/>
              </a:solidFill>
            </a:endParaRP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219200"/>
            <a:ext cx="8686800" cy="2065784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The allowed output redirection symbols are:</a:t>
            </a:r>
          </a:p>
          <a:p>
            <a:pPr marL="457200" lvl="1" indent="0" eaLnBrk="1" hangingPunct="1">
              <a:lnSpc>
                <a:spcPct val="80000"/>
              </a:lnSpc>
              <a:buNone/>
            </a:pPr>
            <a:r>
              <a:rPr lang="en-US" altLang="zh-TW" sz="4800" dirty="0"/>
              <a:t>&gt;,   </a:t>
            </a:r>
            <a:r>
              <a:rPr lang="en-US" altLang="zh-TW" sz="4800" dirty="0">
                <a:solidFill>
                  <a:srgbClr val="FF0000"/>
                </a:solidFill>
              </a:rPr>
              <a:t>&gt;&amp;</a:t>
            </a:r>
            <a:r>
              <a:rPr lang="en-US" altLang="zh-TW" sz="4800" dirty="0"/>
              <a:t>,  2&gt;,  </a:t>
            </a:r>
          </a:p>
          <a:p>
            <a:pPr marL="457200" lvl="1" indent="0" eaLnBrk="1" hangingPunct="1">
              <a:lnSpc>
                <a:spcPct val="80000"/>
              </a:lnSpc>
              <a:buNone/>
            </a:pPr>
            <a:r>
              <a:rPr lang="en-US" altLang="zh-TW" sz="4800" dirty="0"/>
              <a:t>&gt;&gt;,        2&gt;&gt;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</p:txBody>
      </p:sp>
      <p:sp>
        <p:nvSpPr>
          <p:cNvPr id="2" name="Oval 1"/>
          <p:cNvSpPr/>
          <p:nvPr/>
        </p:nvSpPr>
        <p:spPr bwMode="auto">
          <a:xfrm>
            <a:off x="1907704" y="2276872"/>
            <a:ext cx="936104" cy="720080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4" name="Rounded Rectangular Callout 3"/>
          <p:cNvSpPr/>
          <p:nvPr/>
        </p:nvSpPr>
        <p:spPr bwMode="auto">
          <a:xfrm>
            <a:off x="1475656" y="3789040"/>
            <a:ext cx="3816424" cy="1584176"/>
          </a:xfrm>
          <a:prstGeom prst="wedgeRoundRectCallout">
            <a:avLst>
              <a:gd name="adj1" fmla="val -26307"/>
              <a:gd name="adj2" fmla="val -98057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Be aware that this one is, for some reason, not available.</a:t>
            </a:r>
          </a:p>
        </p:txBody>
      </p:sp>
    </p:spTree>
    <p:extLst>
      <p:ext uri="{BB962C8B-B14F-4D97-AF65-F5344CB8AC3E}">
        <p14:creationId xmlns:p14="http://schemas.microsoft.com/office/powerpoint/2010/main" val="21631765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755576" y="3212976"/>
            <a:ext cx="4104456" cy="2016224"/>
            <a:chOff x="755576" y="3212976"/>
            <a:chExt cx="4104456" cy="2016224"/>
          </a:xfrm>
        </p:grpSpPr>
        <p:sp>
          <p:nvSpPr>
            <p:cNvPr id="6" name="Rectangle 3"/>
            <p:cNvSpPr txBox="1">
              <a:spLocks noChangeArrowheads="1"/>
            </p:cNvSpPr>
            <p:nvPr/>
          </p:nvSpPr>
          <p:spPr bwMode="auto">
            <a:xfrm>
              <a:off x="755576" y="3789040"/>
              <a:ext cx="4104456" cy="14401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kumimoji="1"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 err="1"/>
                <a:t>stdout</a:t>
              </a:r>
              <a:r>
                <a:rPr lang="en-US" altLang="zh-TW" sz="2400" b="0" kern="0" dirty="0"/>
                <a:t>    </a:t>
              </a:r>
              <a:r>
                <a:rPr lang="en-US" altLang="zh-TW" sz="2400" b="0" kern="0" dirty="0" err="1"/>
                <a:t>stdout</a:t>
              </a:r>
              <a:r>
                <a:rPr lang="en-US" altLang="zh-TW" sz="2400" b="0" kern="0" dirty="0"/>
                <a:t>     </a:t>
              </a:r>
              <a:r>
                <a:rPr lang="en-US" altLang="zh-TW" sz="2400" b="0" kern="0" dirty="0" err="1"/>
                <a:t>stderr</a:t>
              </a:r>
              <a:endParaRPr lang="en-US" altLang="zh-TW" sz="2400" b="0" kern="0" dirty="0"/>
            </a:p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/>
                <a:t>  only         &amp;          only</a:t>
              </a:r>
            </a:p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/>
                <a:t>              </a:t>
              </a:r>
              <a:r>
                <a:rPr lang="en-US" altLang="zh-TW" sz="2400" b="0" kern="0" dirty="0" err="1"/>
                <a:t>stderr</a:t>
              </a:r>
              <a:endParaRPr lang="en-US" altLang="zh-TW" sz="2400" b="0" kern="0" dirty="0"/>
            </a:p>
          </p:txBody>
        </p:sp>
        <p:cxnSp>
          <p:nvCxnSpPr>
            <p:cNvPr id="8" name="Straight Arrow Connector 7"/>
            <p:cNvCxnSpPr/>
            <p:nvPr/>
          </p:nvCxnSpPr>
          <p:spPr bwMode="auto">
            <a:xfrm flipV="1">
              <a:off x="2411760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" name="Straight Arrow Connector 8"/>
            <p:cNvCxnSpPr/>
            <p:nvPr/>
          </p:nvCxnSpPr>
          <p:spPr bwMode="auto">
            <a:xfrm flipV="1">
              <a:off x="1259632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0" name="Straight Arrow Connector 9"/>
            <p:cNvCxnSpPr/>
            <p:nvPr/>
          </p:nvCxnSpPr>
          <p:spPr bwMode="auto">
            <a:xfrm flipV="1">
              <a:off x="3635896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228600" y="228600"/>
            <a:ext cx="86868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0" kern="0">
                <a:solidFill>
                  <a:srgbClr val="0033CC"/>
                </a:solidFill>
              </a:rPr>
              <a:t>More About Redirecting Output</a:t>
            </a:r>
            <a:endParaRPr lang="en-US" altLang="zh-TW" sz="4800" b="0" kern="0" dirty="0">
              <a:solidFill>
                <a:srgbClr val="0033CC"/>
              </a:solidFill>
            </a:endParaRP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219200"/>
            <a:ext cx="8686800" cy="2065784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The allowed output redirection symbols are:</a:t>
            </a:r>
          </a:p>
          <a:p>
            <a:pPr marL="457200" lvl="1" indent="0" eaLnBrk="1" hangingPunct="1">
              <a:lnSpc>
                <a:spcPct val="80000"/>
              </a:lnSpc>
              <a:buNone/>
            </a:pPr>
            <a:r>
              <a:rPr lang="en-US" altLang="zh-TW" sz="4800" dirty="0"/>
              <a:t>&gt;,   &gt;&amp;,  </a:t>
            </a:r>
            <a:r>
              <a:rPr lang="en-US" altLang="zh-TW" sz="4800" dirty="0">
                <a:solidFill>
                  <a:srgbClr val="FF0000"/>
                </a:solidFill>
              </a:rPr>
              <a:t>2&gt;</a:t>
            </a:r>
            <a:r>
              <a:rPr lang="en-US" altLang="zh-TW" sz="4800" dirty="0"/>
              <a:t>,</a:t>
            </a:r>
            <a:r>
              <a:rPr lang="en-US" altLang="zh-TW" sz="4800" dirty="0">
                <a:solidFill>
                  <a:srgbClr val="FF0000"/>
                </a:solidFill>
              </a:rPr>
              <a:t>  </a:t>
            </a:r>
          </a:p>
          <a:p>
            <a:pPr marL="457200" lvl="1" indent="0" eaLnBrk="1" hangingPunct="1">
              <a:lnSpc>
                <a:spcPct val="80000"/>
              </a:lnSpc>
              <a:buNone/>
            </a:pPr>
            <a:r>
              <a:rPr lang="en-US" altLang="zh-TW" sz="4800" dirty="0"/>
              <a:t>&gt;&gt;,        </a:t>
            </a:r>
            <a:r>
              <a:rPr lang="en-US" altLang="zh-TW" sz="4800" dirty="0">
                <a:solidFill>
                  <a:srgbClr val="FF0000"/>
                </a:solidFill>
              </a:rPr>
              <a:t>2&gt;&gt;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</p:txBody>
      </p:sp>
      <p:sp>
        <p:nvSpPr>
          <p:cNvPr id="4" name="Rounded Rectangular Callout 3"/>
          <p:cNvSpPr/>
          <p:nvPr/>
        </p:nvSpPr>
        <p:spPr bwMode="auto">
          <a:xfrm>
            <a:off x="2663788" y="3789040"/>
            <a:ext cx="5076564" cy="1584176"/>
          </a:xfrm>
          <a:prstGeom prst="wedgeRoundRectCallout">
            <a:avLst>
              <a:gd name="adj1" fmla="val -26307"/>
              <a:gd name="adj2" fmla="val -98057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b="0" dirty="0">
                <a:latin typeface="Arial" charset="0"/>
                <a:ea typeface="新細明體" charset="-120"/>
              </a:rPr>
              <a:t>These two are not available in some shells (</a:t>
            </a:r>
            <a:r>
              <a:rPr lang="en-US" sz="2800" b="0" dirty="0" err="1">
                <a:latin typeface="Arial" charset="0"/>
                <a:ea typeface="新細明體" charset="-120"/>
              </a:rPr>
              <a:t>eg</a:t>
            </a:r>
            <a:r>
              <a:rPr lang="en-US" sz="2800" b="0" dirty="0">
                <a:latin typeface="Arial" charset="0"/>
                <a:ea typeface="新細明體" charset="-120"/>
              </a:rPr>
              <a:t>, not in </a:t>
            </a:r>
            <a:r>
              <a:rPr lang="en-US" sz="2800" b="0" dirty="0" err="1">
                <a:latin typeface="Arial" charset="0"/>
                <a:ea typeface="新細明體" charset="-120"/>
              </a:rPr>
              <a:t>csh</a:t>
            </a:r>
            <a:r>
              <a:rPr lang="en-US" sz="2800" b="0" dirty="0">
                <a:latin typeface="Arial" charset="0"/>
                <a:ea typeface="新細明體" charset="-120"/>
              </a:rPr>
              <a:t>). </a:t>
            </a:r>
            <a:r>
              <a:rPr lang="en-US" sz="2800" b="0" spc="-10" dirty="0">
                <a:latin typeface="Arial" charset="0"/>
                <a:ea typeface="新細明體" charset="-120"/>
              </a:rPr>
              <a:t>(We’ll learn about shells later.)</a:t>
            </a:r>
            <a:endParaRPr kumimoji="1" lang="en-US" sz="2800" b="0" i="0" u="none" strike="noStrike" cap="none" spc="-10" normalizeH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13137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755576" y="3212976"/>
            <a:ext cx="4104456" cy="2016224"/>
            <a:chOff x="755576" y="3212976"/>
            <a:chExt cx="4104456" cy="2016224"/>
          </a:xfrm>
        </p:grpSpPr>
        <p:sp>
          <p:nvSpPr>
            <p:cNvPr id="6" name="Rectangle 3"/>
            <p:cNvSpPr txBox="1">
              <a:spLocks noChangeArrowheads="1"/>
            </p:cNvSpPr>
            <p:nvPr/>
          </p:nvSpPr>
          <p:spPr bwMode="auto">
            <a:xfrm>
              <a:off x="755576" y="3789040"/>
              <a:ext cx="4104456" cy="14401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kumimoji="1"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 err="1"/>
                <a:t>stdout</a:t>
              </a:r>
              <a:r>
                <a:rPr lang="en-US" altLang="zh-TW" sz="2400" b="0" kern="0" dirty="0"/>
                <a:t>    </a:t>
              </a:r>
              <a:r>
                <a:rPr lang="en-US" altLang="zh-TW" sz="2400" b="0" kern="0" dirty="0" err="1"/>
                <a:t>stdout</a:t>
              </a:r>
              <a:r>
                <a:rPr lang="en-US" altLang="zh-TW" sz="2400" b="0" kern="0" dirty="0"/>
                <a:t>     </a:t>
              </a:r>
              <a:r>
                <a:rPr lang="en-US" altLang="zh-TW" sz="2400" b="0" kern="0" dirty="0" err="1">
                  <a:solidFill>
                    <a:schemeClr val="bg1">
                      <a:lumMod val="50000"/>
                    </a:schemeClr>
                  </a:solidFill>
                </a:rPr>
                <a:t>stderr</a:t>
              </a:r>
              <a:endParaRPr lang="en-US" altLang="zh-TW" sz="2400" b="0" kern="0" dirty="0">
                <a:solidFill>
                  <a:schemeClr val="bg1">
                    <a:lumMod val="50000"/>
                  </a:schemeClr>
                </a:solidFill>
              </a:endParaRPr>
            </a:p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/>
                <a:t>  only         &amp;          </a:t>
              </a:r>
              <a:r>
                <a:rPr lang="en-US" altLang="zh-TW" sz="2400" b="0" kern="0" dirty="0">
                  <a:solidFill>
                    <a:schemeClr val="bg1">
                      <a:lumMod val="50000"/>
                    </a:schemeClr>
                  </a:solidFill>
                </a:rPr>
                <a:t>only</a:t>
              </a:r>
            </a:p>
            <a:p>
              <a:pPr marL="0" indent="0" eaLnBrk="1" hangingPunct="1">
                <a:lnSpc>
                  <a:spcPct val="80000"/>
                </a:lnSpc>
                <a:spcBef>
                  <a:spcPts val="0"/>
                </a:spcBef>
                <a:buNone/>
              </a:pPr>
              <a:r>
                <a:rPr lang="en-US" altLang="zh-TW" sz="2400" b="0" kern="0" dirty="0"/>
                <a:t>              </a:t>
              </a:r>
              <a:r>
                <a:rPr lang="en-US" altLang="zh-TW" sz="2400" b="0" kern="0" dirty="0" err="1"/>
                <a:t>stderr</a:t>
              </a:r>
              <a:endParaRPr lang="en-US" altLang="zh-TW" sz="2400" b="0" kern="0" dirty="0"/>
            </a:p>
          </p:txBody>
        </p:sp>
        <p:cxnSp>
          <p:nvCxnSpPr>
            <p:cNvPr id="8" name="Straight Arrow Connector 7"/>
            <p:cNvCxnSpPr/>
            <p:nvPr/>
          </p:nvCxnSpPr>
          <p:spPr bwMode="auto">
            <a:xfrm flipV="1">
              <a:off x="2411760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" name="Straight Arrow Connector 8"/>
            <p:cNvCxnSpPr/>
            <p:nvPr/>
          </p:nvCxnSpPr>
          <p:spPr bwMode="auto">
            <a:xfrm flipV="1">
              <a:off x="1259632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0" name="Straight Arrow Connector 9"/>
            <p:cNvCxnSpPr/>
            <p:nvPr/>
          </p:nvCxnSpPr>
          <p:spPr bwMode="auto">
            <a:xfrm flipV="1">
              <a:off x="3635896" y="3212976"/>
              <a:ext cx="0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228600" y="228600"/>
            <a:ext cx="86868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0" kern="0">
                <a:solidFill>
                  <a:srgbClr val="0033CC"/>
                </a:solidFill>
              </a:rPr>
              <a:t>More About Redirecting Output</a:t>
            </a:r>
            <a:endParaRPr lang="en-US" altLang="zh-TW" sz="4800" b="0" kern="0" dirty="0">
              <a:solidFill>
                <a:srgbClr val="0033CC"/>
              </a:solidFill>
            </a:endParaRP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1219200"/>
            <a:ext cx="8686800" cy="2065784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The allowed output redirection symbols are:</a:t>
            </a:r>
          </a:p>
          <a:p>
            <a:pPr marL="457200" lvl="1" indent="0" eaLnBrk="1" hangingPunct="1">
              <a:lnSpc>
                <a:spcPct val="80000"/>
              </a:lnSpc>
              <a:buNone/>
            </a:pPr>
            <a:r>
              <a:rPr lang="en-US" altLang="zh-TW" sz="4800" dirty="0"/>
              <a:t>&gt;,   &gt;&amp;,  </a:t>
            </a:r>
            <a:r>
              <a:rPr lang="en-US" altLang="zh-TW" sz="4800" dirty="0">
                <a:solidFill>
                  <a:schemeClr val="bg1">
                    <a:lumMod val="50000"/>
                  </a:schemeClr>
                </a:solidFill>
              </a:rPr>
              <a:t>2&gt;</a:t>
            </a:r>
            <a:r>
              <a:rPr lang="en-US" altLang="zh-TW" sz="4800" dirty="0"/>
              <a:t>,</a:t>
            </a:r>
            <a:r>
              <a:rPr lang="en-US" altLang="zh-TW" sz="4800" dirty="0">
                <a:solidFill>
                  <a:srgbClr val="FF0000"/>
                </a:solidFill>
              </a:rPr>
              <a:t>  </a:t>
            </a:r>
          </a:p>
          <a:p>
            <a:pPr marL="457200" lvl="1" indent="0" eaLnBrk="1" hangingPunct="1">
              <a:lnSpc>
                <a:spcPct val="80000"/>
              </a:lnSpc>
              <a:buNone/>
            </a:pPr>
            <a:r>
              <a:rPr lang="en-US" altLang="zh-TW" sz="4800" dirty="0"/>
              <a:t>&gt;&gt;,        </a:t>
            </a:r>
            <a:r>
              <a:rPr lang="en-US" altLang="zh-TW" sz="4800" dirty="0">
                <a:solidFill>
                  <a:schemeClr val="bg1">
                    <a:lumMod val="50000"/>
                  </a:schemeClr>
                </a:solidFill>
              </a:rPr>
              <a:t>2&gt;&gt;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800" dirty="0"/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2663788" y="3789040"/>
            <a:ext cx="5076564" cy="1584176"/>
          </a:xfrm>
          <a:prstGeom prst="wedgeRoundRectCallout">
            <a:avLst>
              <a:gd name="adj1" fmla="val -26307"/>
              <a:gd name="adj2" fmla="val -98057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b="0" dirty="0">
                <a:latin typeface="Arial" charset="0"/>
                <a:ea typeface="新細明體" charset="-120"/>
              </a:rPr>
              <a:t>These two are not available in some shells (</a:t>
            </a:r>
            <a:r>
              <a:rPr lang="en-US" sz="2800" b="0" dirty="0" err="1">
                <a:latin typeface="Arial" charset="0"/>
                <a:ea typeface="新細明體" charset="-120"/>
              </a:rPr>
              <a:t>eg</a:t>
            </a:r>
            <a:r>
              <a:rPr lang="en-US" sz="2800" b="0" dirty="0">
                <a:latin typeface="Arial" charset="0"/>
                <a:ea typeface="新細明體" charset="-120"/>
              </a:rPr>
              <a:t>, not in </a:t>
            </a:r>
            <a:r>
              <a:rPr lang="en-US" sz="2800" b="0" dirty="0" err="1">
                <a:latin typeface="Arial" charset="0"/>
                <a:ea typeface="新細明體" charset="-120"/>
              </a:rPr>
              <a:t>csh</a:t>
            </a:r>
            <a:r>
              <a:rPr lang="en-US" sz="2800" b="0" dirty="0">
                <a:latin typeface="Arial" charset="0"/>
                <a:ea typeface="新細明體" charset="-120"/>
              </a:rPr>
              <a:t>). </a:t>
            </a:r>
            <a:r>
              <a:rPr lang="en-US" sz="2800" b="0" spc="-10" dirty="0">
                <a:latin typeface="Arial" charset="0"/>
                <a:ea typeface="新細明體" charset="-120"/>
              </a:rPr>
              <a:t>(We’ll learn about shells later.)</a:t>
            </a:r>
            <a:endParaRPr kumimoji="1" lang="en-US" sz="2800" b="0" i="0" u="none" strike="noStrike" cap="none" spc="-10" normalizeH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107117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An Example Using Redirection</a:t>
            </a:r>
            <a:endParaRPr lang="en-US" altLang="zh-TW" sz="4800" dirty="0">
              <a:solidFill>
                <a:srgbClr val="0033CC"/>
              </a:solidFill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</a:t>
            </a:r>
            <a:r>
              <a:rPr lang="en-US" altLang="zh-TW" sz="2800" b="1" dirty="0" err="1">
                <a:latin typeface="High Tower Text" pitchFamily="18" charset="0"/>
              </a:rPr>
              <a:t>square.c</a:t>
            </a:r>
            <a:endParaRPr lang="en-US" altLang="zh-TW" sz="2800" b="1" dirty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dirty="0">
                <a:latin typeface="Arial Black" pitchFamily="34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square.x</a:t>
            </a:r>
            <a:endParaRPr lang="en-US" altLang="zh-TW" sz="2800" dirty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144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cat </a:t>
            </a:r>
            <a:r>
              <a:rPr lang="en-US" altLang="zh-TW" sz="2800" dirty="0" err="1">
                <a:latin typeface="High Tower Text" pitchFamily="18" charset="0"/>
              </a:rPr>
              <a:t>inputfile</a:t>
            </a:r>
            <a:endParaRPr lang="en-US" altLang="zh-TW" sz="2800" dirty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800" dirty="0">
                <a:latin typeface="High Tower Text" pitchFamily="18" charset="0"/>
              </a:rPr>
              <a:t>x &lt; file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</a:t>
            </a: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683568" y="841248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4252637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anose="02040502050506030303" pitchFamily="18" charset="0"/>
              </a:rPr>
              <a:t>square.c</a:t>
            </a:r>
            <a:r>
              <a:rPr lang="en-US" altLang="zh-TW" sz="2800" b="1" dirty="0" err="1">
                <a:latin typeface="High Tower Text" pitchFamily="18" charset="0"/>
              </a:rPr>
              <a:t>square.c</a:t>
            </a:r>
            <a:endParaRPr lang="en-US" altLang="zh-TW" sz="2800" b="1" dirty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dirty="0">
                <a:latin typeface="Arial Black" pitchFamily="34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square.x</a:t>
            </a:r>
            <a:endParaRPr lang="en-US" altLang="zh-TW" sz="2800" dirty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144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cat </a:t>
            </a:r>
            <a:r>
              <a:rPr lang="en-US" altLang="zh-TW" sz="2800" dirty="0" err="1">
                <a:latin typeface="High Tower Text" pitchFamily="18" charset="0"/>
              </a:rPr>
              <a:t>inputfile</a:t>
            </a:r>
            <a:endParaRPr lang="en-US" altLang="zh-TW" sz="2800" dirty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800" dirty="0">
                <a:latin typeface="High Tower Text" pitchFamily="18" charset="0"/>
              </a:rPr>
              <a:t> &lt;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</a:t>
            </a: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2411760" y="841248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4106858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int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is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dirty="0">
                <a:latin typeface="High Tower Text" pitchFamily="18" charset="0"/>
              </a:rPr>
              <a:t>o c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dirty="0">
                <a:latin typeface="Arial Black" pitchFamily="34" charset="0"/>
              </a:rPr>
              <a:t>/ </a:t>
            </a: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144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cat  </a:t>
            </a:r>
            <a:r>
              <a:rPr lang="en-US" altLang="zh-TW" sz="2000" b="1" dirty="0">
                <a:latin typeface="Times New Roman" pitchFamily="18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endParaRPr lang="en-US" altLang="zh-TW" sz="2800" dirty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</a:t>
            </a:r>
          </a:p>
        </p:txBody>
      </p:sp>
      <p:sp>
        <p:nvSpPr>
          <p:cNvPr id="182278" name="AutoShape 6"/>
          <p:cNvSpPr>
            <a:spLocks noChangeArrowheads="1"/>
          </p:cNvSpPr>
          <p:nvPr/>
        </p:nvSpPr>
        <p:spPr bwMode="auto">
          <a:xfrm>
            <a:off x="4191000" y="3581400"/>
            <a:ext cx="4197424" cy="2151856"/>
          </a:xfrm>
          <a:prstGeom prst="wedgeRoundRectCallout">
            <a:avLst>
              <a:gd name="adj1" fmla="val -41181"/>
              <a:gd name="adj2" fmla="val -9365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95000"/>
              </a:lnSpc>
            </a:pPr>
            <a:r>
              <a:rPr lang="en-US" altLang="zh-TW" sz="3200" dirty="0"/>
              <a:t>It doesn’t take much effort to see that this is a program to print the square of a number.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58368" y="2752344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6841161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2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8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int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is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gcc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o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dirty="0">
                <a:latin typeface="Arial Black" pitchFamily="34" charset="0"/>
              </a:rPr>
              <a:t>/</a:t>
            </a:r>
            <a:endParaRPr lang="en-US" altLang="zh-TW" sz="2800" dirty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144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cat e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800" dirty="0">
                <a:latin typeface="High Tower Text" pitchFamily="18" charset="0"/>
              </a:rPr>
              <a:t>.x &lt; file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</a:t>
            </a: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658368" y="3136392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1841041" y="3597481"/>
            <a:ext cx="6998159" cy="3079200"/>
          </a:xfrm>
          <a:prstGeom prst="wedgeRoundRectCallout">
            <a:avLst>
              <a:gd name="adj1" fmla="val -55042"/>
              <a:gd name="adj2" fmla="val -7076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95000"/>
              </a:lnSpc>
            </a:pPr>
            <a:r>
              <a:rPr lang="en-US" altLang="zh-TW" sz="3200" dirty="0"/>
              <a:t>Have you used </a:t>
            </a:r>
            <a:r>
              <a:rPr lang="en-US" altLang="zh-TW" sz="3200" dirty="0" err="1"/>
              <a:t>gcc</a:t>
            </a:r>
            <a:r>
              <a:rPr lang="en-US" altLang="zh-TW" sz="3200" dirty="0"/>
              <a:t>/g++ before? The -o flag tells </a:t>
            </a:r>
            <a:r>
              <a:rPr lang="en-US" altLang="zh-TW" sz="3200" dirty="0" err="1"/>
              <a:t>gcc</a:t>
            </a:r>
            <a:r>
              <a:rPr lang="en-US" altLang="zh-TW" sz="3200" dirty="0"/>
              <a:t> to name the executable as “</a:t>
            </a:r>
            <a:r>
              <a:rPr lang="en-US" altLang="zh-TW" sz="3200" dirty="0" err="1"/>
              <a:t>square.x</a:t>
            </a:r>
            <a:r>
              <a:rPr lang="en-US" altLang="zh-TW" sz="3200" dirty="0"/>
              <a:t>” </a:t>
            </a:r>
          </a:p>
          <a:p>
            <a:pPr>
              <a:lnSpc>
                <a:spcPct val="95000"/>
              </a:lnSpc>
            </a:pPr>
            <a:r>
              <a:rPr lang="en-US" altLang="zh-TW" sz="3200" dirty="0"/>
              <a:t>(If no -o flag were given, the executable would have been given a default name: “</a:t>
            </a:r>
            <a:r>
              <a:rPr lang="en-US" altLang="zh-TW" sz="3200" dirty="0" err="1"/>
              <a:t>a.out</a:t>
            </a:r>
            <a:r>
              <a:rPr lang="en-US" altLang="zh-TW" sz="3200" dirty="0"/>
              <a:t>” in UNIX or “a.exe” in Cygwin.)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4191000" y="3581400"/>
            <a:ext cx="4197424" cy="2151856"/>
          </a:xfrm>
          <a:prstGeom prst="wedgeRoundRectCallout">
            <a:avLst>
              <a:gd name="adj1" fmla="val -41181"/>
              <a:gd name="adj2" fmla="val -9365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95000"/>
              </a:lnSpc>
            </a:pPr>
            <a:r>
              <a:rPr lang="en-US" altLang="zh-TW" sz="3200" dirty="0"/>
              <a:t>It doesn’t take much effort to see that this is a program to print the square of a number.</a:t>
            </a:r>
          </a:p>
        </p:txBody>
      </p:sp>
    </p:spTree>
    <p:extLst>
      <p:ext uri="{BB962C8B-B14F-4D97-AF65-F5344CB8AC3E}">
        <p14:creationId xmlns:p14="http://schemas.microsoft.com/office/powerpoint/2010/main" val="26418151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int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is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gcc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o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dirty="0">
                <a:solidFill>
                  <a:schemeClr val="bg1"/>
                </a:solidFill>
                <a:latin typeface="Arial Black" pitchFamily="34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144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cat </a:t>
            </a:r>
            <a:r>
              <a:rPr lang="en-US" altLang="zh-TW" sz="2800" dirty="0" err="1">
                <a:latin typeface="High Tower Text" pitchFamily="18" charset="0"/>
              </a:rPr>
              <a:t>inputfile</a:t>
            </a:r>
            <a:endParaRPr lang="en-US" altLang="zh-TW" sz="2800" dirty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800" dirty="0" err="1">
                <a:latin typeface="High Tower Text" pitchFamily="18" charset="0"/>
              </a:rPr>
              <a:t>square.x</a:t>
            </a:r>
            <a:r>
              <a:rPr lang="en-US" altLang="zh-TW" sz="2800" dirty="0">
                <a:latin typeface="High Tower Text" pitchFamily="18" charset="0"/>
              </a:rPr>
              <a:t> &lt; </a:t>
            </a:r>
            <a:r>
              <a:rPr lang="en-US" altLang="zh-TW" sz="2800" dirty="0" err="1">
                <a:latin typeface="High Tower Text" pitchFamily="18" charset="0"/>
              </a:rPr>
              <a:t>inputfile</a:t>
            </a:r>
            <a:endParaRPr lang="en-US" altLang="zh-TW" sz="2800" dirty="0"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</a:t>
            </a: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2084832" y="3136392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AutoShape 7"/>
          <p:cNvSpPr>
            <a:spLocks noChangeArrowheads="1"/>
          </p:cNvSpPr>
          <p:nvPr/>
        </p:nvSpPr>
        <p:spPr bwMode="auto">
          <a:xfrm>
            <a:off x="1841041" y="3597481"/>
            <a:ext cx="6998159" cy="3079200"/>
          </a:xfrm>
          <a:prstGeom prst="wedgeRoundRectCallout">
            <a:avLst>
              <a:gd name="adj1" fmla="val -55042"/>
              <a:gd name="adj2" fmla="val -7076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95000"/>
              </a:lnSpc>
            </a:pPr>
            <a:r>
              <a:rPr lang="en-US" altLang="zh-TW" sz="3200" dirty="0"/>
              <a:t>Have you used </a:t>
            </a:r>
            <a:r>
              <a:rPr lang="en-US" altLang="zh-TW" sz="3200" dirty="0" err="1"/>
              <a:t>gcc</a:t>
            </a:r>
            <a:r>
              <a:rPr lang="en-US" altLang="zh-TW" sz="3200" dirty="0"/>
              <a:t>/g++ before? The -o flag tells </a:t>
            </a:r>
            <a:r>
              <a:rPr lang="en-US" altLang="zh-TW" sz="3200" dirty="0" err="1"/>
              <a:t>gcc</a:t>
            </a:r>
            <a:r>
              <a:rPr lang="en-US" altLang="zh-TW" sz="3200" dirty="0"/>
              <a:t> to name the executable as “</a:t>
            </a:r>
            <a:r>
              <a:rPr lang="en-US" altLang="zh-TW" sz="3200" dirty="0" err="1"/>
              <a:t>square.x</a:t>
            </a:r>
            <a:r>
              <a:rPr lang="en-US" altLang="zh-TW" sz="3200" dirty="0"/>
              <a:t>” </a:t>
            </a:r>
          </a:p>
          <a:p>
            <a:pPr>
              <a:lnSpc>
                <a:spcPct val="95000"/>
              </a:lnSpc>
            </a:pPr>
            <a:r>
              <a:rPr lang="en-US" altLang="zh-TW" sz="3200" dirty="0"/>
              <a:t>(If no -o flag were given, the executable would have been given a default name: “</a:t>
            </a:r>
            <a:r>
              <a:rPr lang="en-US" altLang="zh-TW" sz="3200" dirty="0" err="1"/>
              <a:t>a.out</a:t>
            </a:r>
            <a:r>
              <a:rPr lang="en-US" altLang="zh-TW" sz="3200" dirty="0"/>
              <a:t>” in UNIX or “a.exe” in Cygwin.)</a:t>
            </a:r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544016" y="4349080"/>
            <a:ext cx="7772400" cy="2032248"/>
          </a:xfrm>
          <a:prstGeom prst="wedgeRoundRectCallout">
            <a:avLst>
              <a:gd name="adj1" fmla="val -46878"/>
              <a:gd name="adj2" fmla="val -10187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92000"/>
              </a:lnSpc>
            </a:pPr>
            <a:r>
              <a:rPr lang="en-US" altLang="zh-TW" sz="3200" dirty="0"/>
              <a:t>To run a program, you need to give its </a:t>
            </a:r>
            <a:r>
              <a:rPr lang="en-US" altLang="zh-TW" sz="3200" i="1" dirty="0"/>
              <a:t>path</a:t>
            </a:r>
            <a:r>
              <a:rPr lang="en-US" altLang="zh-TW" sz="3200" dirty="0"/>
              <a:t>. Since we’ve just created this executable within our present directory, we use a “./” to indicate that the path is the present directory.</a:t>
            </a:r>
          </a:p>
        </p:txBody>
      </p:sp>
    </p:spTree>
    <p:extLst>
      <p:ext uri="{BB962C8B-B14F-4D97-AF65-F5344CB8AC3E}">
        <p14:creationId xmlns:p14="http://schemas.microsoft.com/office/powerpoint/2010/main" val="32611228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10" grpId="1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int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is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gcc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o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dirty="0">
                <a:solidFill>
                  <a:schemeClr val="bg1"/>
                </a:solidFill>
                <a:latin typeface="Arial Black" pitchFamily="34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144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cat file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800" dirty="0">
                <a:latin typeface="High Tower Text" pitchFamily="18" charset="0"/>
              </a:rPr>
              <a:t> &lt; e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</a:t>
            </a:r>
          </a:p>
        </p:txBody>
      </p:sp>
      <p:sp>
        <p:nvSpPr>
          <p:cNvPr id="204805" name="AutoShape 5"/>
          <p:cNvSpPr>
            <a:spLocks noChangeArrowheads="1"/>
          </p:cNvSpPr>
          <p:nvPr/>
        </p:nvSpPr>
        <p:spPr bwMode="auto">
          <a:xfrm>
            <a:off x="1371600" y="4343400"/>
            <a:ext cx="5334000" cy="533400"/>
          </a:xfrm>
          <a:prstGeom prst="wedgeRoundRectCallout">
            <a:avLst>
              <a:gd name="adj1" fmla="val -63958"/>
              <a:gd name="adj2" fmla="val -113986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/>
              <a:t>It is waiting for you to enter a number.</a:t>
            </a:r>
          </a:p>
        </p:txBody>
      </p:sp>
      <p:sp>
        <p:nvSpPr>
          <p:cNvPr id="204806" name="Oval 6"/>
          <p:cNvSpPr>
            <a:spLocks noChangeArrowheads="1"/>
          </p:cNvSpPr>
          <p:nvPr/>
        </p:nvSpPr>
        <p:spPr bwMode="auto">
          <a:xfrm>
            <a:off x="6096000" y="1752600"/>
            <a:ext cx="2743200" cy="762000"/>
          </a:xfrm>
          <a:prstGeom prst="ellipse">
            <a:avLst/>
          </a:prstGeom>
          <a:noFill/>
          <a:ln w="41275">
            <a:solidFill>
              <a:srgbClr val="FFFF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TW" altLang="zh-TW"/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395536" y="3831336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" name="AutoShape 11"/>
          <p:cNvSpPr>
            <a:spLocks noChangeArrowheads="1"/>
          </p:cNvSpPr>
          <p:nvPr/>
        </p:nvSpPr>
        <p:spPr bwMode="auto">
          <a:xfrm>
            <a:off x="1295400" y="2743200"/>
            <a:ext cx="4495800" cy="533400"/>
          </a:xfrm>
          <a:prstGeom prst="wedgeRoundRectCallout">
            <a:avLst>
              <a:gd name="adj1" fmla="val -63310"/>
              <a:gd name="adj2" fmla="val 18303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/>
              <a:t>Maybe you decide to enter a “12”</a:t>
            </a:r>
          </a:p>
        </p:txBody>
      </p:sp>
    </p:spTree>
    <p:extLst>
      <p:ext uri="{BB962C8B-B14F-4D97-AF65-F5344CB8AC3E}">
        <p14:creationId xmlns:p14="http://schemas.microsoft.com/office/powerpoint/2010/main" val="23518043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04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204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1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9" dur="2000"/>
                                        <p:tgtEl>
                                          <p:spTgt spid="2048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4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05" grpId="0" animBg="1"/>
      <p:bldP spid="204806" grpId="0" animBg="1"/>
      <p:bldP spid="204806" grpId="1" animBg="1"/>
      <p:bldP spid="9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int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is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gcc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o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dirty="0">
                <a:solidFill>
                  <a:schemeClr val="bg1"/>
                </a:solidFill>
                <a:latin typeface="Arial Black" pitchFamily="34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144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cat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800" dirty="0">
                <a:latin typeface="High Tower Text" pitchFamily="18" charset="0"/>
              </a:rPr>
              <a:t> &lt;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</a:t>
            </a:r>
          </a:p>
        </p:txBody>
      </p:sp>
      <p:sp>
        <p:nvSpPr>
          <p:cNvPr id="24580" name="AutoShape 6"/>
          <p:cNvSpPr>
            <a:spLocks noChangeArrowheads="1"/>
          </p:cNvSpPr>
          <p:nvPr/>
        </p:nvSpPr>
        <p:spPr bwMode="auto">
          <a:xfrm>
            <a:off x="1295400" y="2743200"/>
            <a:ext cx="4495800" cy="533400"/>
          </a:xfrm>
          <a:prstGeom prst="wedgeRoundRectCallout">
            <a:avLst>
              <a:gd name="adj1" fmla="val -63310"/>
              <a:gd name="adj2" fmla="val 18303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/>
              <a:t>Maybe you decide to enter a “12”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683568" y="3831336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886199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04800" y="838200"/>
            <a:ext cx="87630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sz="4400" b="1" kern="0" spc="-50" dirty="0">
                <a:solidFill>
                  <a:srgbClr val="FF0000"/>
                </a:solidFill>
                <a:latin typeface="High Tower Text" pitchFamily="18" charset="0"/>
              </a:rPr>
              <a:t>cut</a:t>
            </a:r>
            <a:r>
              <a:rPr lang="en-US" altLang="zh-TW" sz="3600" b="1" kern="0" spc="-50" dirty="0">
                <a:solidFill>
                  <a:srgbClr val="FF0000"/>
                </a:solidFill>
                <a:latin typeface="Times New Roman" pitchFamily="18" charset="0"/>
              </a:rPr>
              <a:t> 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characters (-c) or fields </a:t>
            </a:r>
            <a:r>
              <a:rPr lang="en-US" altLang="zh-TW" b="0" kern="0" spc="-250" dirty="0">
                <a:solidFill>
                  <a:srgbClr val="FF0000"/>
                </a:solidFill>
                <a:latin typeface="Times New Roman" pitchFamily="18" charset="0"/>
              </a:rPr>
              <a:t>(</a:t>
            </a:r>
            <a:r>
              <a:rPr lang="en-US" altLang="zh-TW" b="0" kern="0" spc="-150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b="0" kern="0" spc="250" dirty="0">
                <a:solidFill>
                  <a:srgbClr val="FF0000"/>
                </a:solidFill>
                <a:latin typeface="Times New Roman" pitchFamily="18" charset="0"/>
              </a:rPr>
              <a:t>f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) from each input line.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Other useful flags are --complement(</a:t>
            </a:r>
            <a:r>
              <a:rPr lang="zh-TW" altLang="en-US" sz="2800" b="0" kern="0" dirty="0">
                <a:solidFill>
                  <a:srgbClr val="FF0000"/>
                </a:solidFill>
                <a:latin typeface="Times New Roman" pitchFamily="18" charset="0"/>
              </a:rPr>
              <a:t>相反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) and -d.</a:t>
            </a:r>
          </a:p>
          <a:p>
            <a:pPr marL="0" indent="0" eaLnBrk="1" hangingPunct="1">
              <a:buFontTx/>
              <a:buNone/>
            </a:pPr>
            <a:endParaRPr lang="en-US" altLang="zh-TW" sz="1800" b="0" kern="0" dirty="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 b="0" kern="0" dirty="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>
                <a:solidFill>
                  <a:srgbClr val="0033CC"/>
                </a:solidFill>
              </a:rPr>
              <a:t>cut</a:t>
            </a:r>
            <a:endParaRPr lang="en-US" altLang="zh-TW" sz="5400" b="1" kern="0" dirty="0">
              <a:solidFill>
                <a:srgbClr val="0033CC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28600" y="2636838"/>
            <a:ext cx="8686800" cy="422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000000"/>
                </a:solidFill>
              </a:rPr>
              <a:t>%</a:t>
            </a: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  <a:cs typeface="Times New Roman" pitchFamily="18" charset="0"/>
              </a:rPr>
              <a:t>c</a:t>
            </a:r>
            <a:r>
              <a:rPr lang="en-US" altLang="zh-TW" sz="28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 4-5,10  </a:t>
            </a: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abcdefghijklmno.txt</a:t>
            </a:r>
            <a:endParaRPr lang="en-US" altLang="zh-TW" sz="280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 err="1">
                <a:solidFill>
                  <a:srgbClr val="000000"/>
                </a:solidFill>
                <a:latin typeface="High Tower Text" pitchFamily="18" charset="0"/>
              </a:rPr>
              <a:t>dej</a:t>
            </a:r>
            <a:endParaRPr lang="en-US" altLang="zh-TW" sz="2800" dirty="0">
              <a:solidFill>
                <a:srgbClr val="00000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700" dirty="0">
                <a:solidFill>
                  <a:srgbClr val="FFFFFF"/>
                </a:solidFill>
              </a:rPr>
              <a:t>%</a:t>
            </a:r>
            <a:r>
              <a:rPr lang="en-US" altLang="zh-TW" sz="2700" dirty="0">
                <a:solidFill>
                  <a:srgbClr val="FFFFFF"/>
                </a:solidFill>
                <a:latin typeface="High Tower Text" pitchFamily="18" charset="0"/>
              </a:rPr>
              <a:t> cut </a:t>
            </a:r>
            <a:r>
              <a:rPr lang="en-US" altLang="zh-TW" sz="2700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700" dirty="0">
                <a:solidFill>
                  <a:srgbClr val="FFFFFF"/>
                </a:solidFill>
                <a:latin typeface="High Tower Text" pitchFamily="18" charset="0"/>
              </a:rPr>
              <a:t>complement </a:t>
            </a:r>
            <a:r>
              <a:rPr lang="en-US" altLang="zh-TW" sz="2700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dirty="0">
                <a:solidFill>
                  <a:srgbClr val="FFFFFF"/>
                </a:solidFill>
                <a:latin typeface="High Tower Text" pitchFamily="18" charset="0"/>
              </a:rPr>
              <a:t>c </a:t>
            </a:r>
            <a:r>
              <a:rPr lang="en-US" altLang="zh-TW" sz="2700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4-5,10  </a:t>
            </a:r>
            <a:r>
              <a:rPr lang="en-US" altLang="zh-TW" sz="2700" dirty="0">
                <a:solidFill>
                  <a:srgbClr val="FFFFFF"/>
                </a:solidFill>
                <a:latin typeface="High Tower Text" pitchFamily="18" charset="0"/>
              </a:rPr>
              <a:t>abcdefghijklmno.txt</a:t>
            </a:r>
            <a:endParaRPr lang="en-US" altLang="zh-TW" sz="2700" dirty="0">
              <a:solidFill>
                <a:srgbClr val="FFFFFF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abcfghiklmno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  <a:cs typeface="Times New Roman" pitchFamily="18" charset="0"/>
              </a:rPr>
              <a:t>f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6,7,8 --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complement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filelist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…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cut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 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2 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apple banana cherry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d " "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2  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banana</a:t>
            </a: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 flipH="1">
            <a:off x="1447800" y="1447800"/>
            <a:ext cx="381000" cy="1371600"/>
          </a:xfrm>
          <a:prstGeom prst="line">
            <a:avLst/>
          </a:prstGeom>
          <a:noFill/>
          <a:ln w="38100">
            <a:solidFill>
              <a:srgbClr val="00FF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TW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315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int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is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gcc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o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dirty="0">
                <a:solidFill>
                  <a:schemeClr val="bg1"/>
                </a:solidFill>
                <a:latin typeface="Arial Black" pitchFamily="34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The square of your number is </a:t>
            </a: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144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cat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800" dirty="0">
                <a:latin typeface="High Tower Text" pitchFamily="18" charset="0"/>
              </a:rPr>
              <a:t> &lt;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</a:t>
            </a:r>
          </a:p>
        </p:txBody>
      </p:sp>
      <p:sp>
        <p:nvSpPr>
          <p:cNvPr id="190471" name="AutoShape 7"/>
          <p:cNvSpPr>
            <a:spLocks noChangeArrowheads="1"/>
          </p:cNvSpPr>
          <p:nvPr/>
        </p:nvSpPr>
        <p:spPr bwMode="auto">
          <a:xfrm>
            <a:off x="1295400" y="2743200"/>
            <a:ext cx="4495800" cy="533400"/>
          </a:xfrm>
          <a:prstGeom prst="wedgeRoundRectCallout">
            <a:avLst>
              <a:gd name="adj1" fmla="val -63310"/>
              <a:gd name="adj2" fmla="val 18303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/>
              <a:t>Maybe you decide to enter a “12”</a:t>
            </a: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685800" y="4521200"/>
            <a:ext cx="7924800" cy="1270000"/>
            <a:chOff x="432" y="2848"/>
            <a:chExt cx="4992" cy="800"/>
          </a:xfrm>
        </p:grpSpPr>
        <p:sp>
          <p:nvSpPr>
            <p:cNvPr id="25606" name="AutoShape 10"/>
            <p:cNvSpPr>
              <a:spLocks noChangeArrowheads="1"/>
            </p:cNvSpPr>
            <p:nvPr/>
          </p:nvSpPr>
          <p:spPr bwMode="auto">
            <a:xfrm rot="16980000" flipH="1">
              <a:off x="1443" y="2157"/>
              <a:ext cx="138" cy="216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TW" altLang="zh-TW"/>
            </a:p>
          </p:txBody>
        </p:sp>
        <p:sp>
          <p:nvSpPr>
            <p:cNvPr id="25607" name="AutoShape 11"/>
            <p:cNvSpPr>
              <a:spLocks noChangeArrowheads="1"/>
            </p:cNvSpPr>
            <p:nvPr/>
          </p:nvSpPr>
          <p:spPr bwMode="auto">
            <a:xfrm rot="17340000" flipH="1">
              <a:off x="3740" y="2312"/>
              <a:ext cx="368" cy="144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TW" altLang="zh-TW"/>
            </a:p>
          </p:txBody>
        </p:sp>
        <p:sp>
          <p:nvSpPr>
            <p:cNvPr id="25608" name="AutoShape 8"/>
            <p:cNvSpPr>
              <a:spLocks noChangeArrowheads="1"/>
            </p:cNvSpPr>
            <p:nvPr/>
          </p:nvSpPr>
          <p:spPr bwMode="auto">
            <a:xfrm>
              <a:off x="2400" y="3072"/>
              <a:ext cx="3024" cy="576"/>
            </a:xfrm>
            <a:prstGeom prst="wedgeRoundRectCallout">
              <a:avLst>
                <a:gd name="adj1" fmla="val -48514"/>
                <a:gd name="adj2" fmla="val -30032"/>
                <a:gd name="adj3" fmla="val 16667"/>
              </a:avLst>
            </a:prstGeom>
            <a:solidFill>
              <a:schemeClr val="accent1"/>
            </a:solidFill>
            <a:ln w="9525" algn="ctr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/>
              <a:r>
                <a:rPr lang="en-US" altLang="zh-TW" sz="2400"/>
                <a:t>So, the program prints the square and then goes back to the prompt.</a:t>
              </a:r>
            </a:p>
          </p:txBody>
        </p:sp>
      </p:grpSp>
      <p:cxnSp>
        <p:nvCxnSpPr>
          <p:cNvPr id="9" name="Straight Connector 8"/>
          <p:cNvCxnSpPr/>
          <p:nvPr/>
        </p:nvCxnSpPr>
        <p:spPr bwMode="auto">
          <a:xfrm>
            <a:off x="667512" y="4553712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7536226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" dur="500"/>
                                        <p:tgtEl>
                                          <p:spTgt spid="1904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0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471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int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is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gcc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o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dirty="0">
                <a:solidFill>
                  <a:schemeClr val="bg1"/>
                </a:solidFill>
                <a:latin typeface="Arial Black" pitchFamily="34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The square of your number is </a:t>
            </a: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144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cat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b="1" dirty="0">
                <a:latin typeface="Times New Roman" pitchFamily="18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800" dirty="0">
                <a:latin typeface="High Tower Text" pitchFamily="18" charset="0"/>
              </a:rPr>
              <a:t> &lt;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</a:t>
            </a:r>
          </a:p>
        </p:txBody>
      </p:sp>
      <p:grpSp>
        <p:nvGrpSpPr>
          <p:cNvPr id="2" name="Group 5"/>
          <p:cNvGrpSpPr>
            <a:grpSpLocks/>
          </p:cNvGrpSpPr>
          <p:nvPr/>
        </p:nvGrpSpPr>
        <p:grpSpPr bwMode="auto">
          <a:xfrm>
            <a:off x="685800" y="4521200"/>
            <a:ext cx="7924800" cy="1270000"/>
            <a:chOff x="432" y="2848"/>
            <a:chExt cx="4992" cy="800"/>
          </a:xfrm>
        </p:grpSpPr>
        <p:sp>
          <p:nvSpPr>
            <p:cNvPr id="26630" name="AutoShape 6"/>
            <p:cNvSpPr>
              <a:spLocks noChangeArrowheads="1"/>
            </p:cNvSpPr>
            <p:nvPr/>
          </p:nvSpPr>
          <p:spPr bwMode="auto">
            <a:xfrm rot="16980000" flipH="1">
              <a:off x="1443" y="2157"/>
              <a:ext cx="138" cy="216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TW" altLang="zh-TW"/>
            </a:p>
          </p:txBody>
        </p:sp>
        <p:sp>
          <p:nvSpPr>
            <p:cNvPr id="26631" name="AutoShape 7"/>
            <p:cNvSpPr>
              <a:spLocks noChangeArrowheads="1"/>
            </p:cNvSpPr>
            <p:nvPr/>
          </p:nvSpPr>
          <p:spPr bwMode="auto">
            <a:xfrm rot="17340000" flipH="1">
              <a:off x="3740" y="2312"/>
              <a:ext cx="368" cy="144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TW" altLang="zh-TW"/>
            </a:p>
          </p:txBody>
        </p:sp>
        <p:sp>
          <p:nvSpPr>
            <p:cNvPr id="26632" name="AutoShape 8"/>
            <p:cNvSpPr>
              <a:spLocks noChangeArrowheads="1"/>
            </p:cNvSpPr>
            <p:nvPr/>
          </p:nvSpPr>
          <p:spPr bwMode="auto">
            <a:xfrm>
              <a:off x="2400" y="3072"/>
              <a:ext cx="3024" cy="576"/>
            </a:xfrm>
            <a:prstGeom prst="wedgeRoundRectCallout">
              <a:avLst>
                <a:gd name="adj1" fmla="val -48514"/>
                <a:gd name="adj2" fmla="val -30032"/>
                <a:gd name="adj3" fmla="val 16667"/>
              </a:avLst>
            </a:prstGeom>
            <a:solidFill>
              <a:schemeClr val="accent1"/>
            </a:solidFill>
            <a:ln w="9525" algn="ctr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/>
              <a:r>
                <a:rPr lang="en-US" altLang="zh-TW" sz="2400"/>
                <a:t>So, the program prints the square and then goes back to the prompt.</a:t>
              </a:r>
            </a:p>
          </p:txBody>
        </p:sp>
      </p:grpSp>
      <p:sp>
        <p:nvSpPr>
          <p:cNvPr id="202761" name="AutoShape 9"/>
          <p:cNvSpPr>
            <a:spLocks noChangeArrowheads="1"/>
          </p:cNvSpPr>
          <p:nvPr/>
        </p:nvSpPr>
        <p:spPr bwMode="auto">
          <a:xfrm>
            <a:off x="1981200" y="2971800"/>
            <a:ext cx="6551240" cy="1033136"/>
          </a:xfrm>
          <a:prstGeom prst="wedgeRoundRectCallout">
            <a:avLst>
              <a:gd name="adj1" fmla="val -19935"/>
              <a:gd name="adj2" fmla="val 5046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en-US" altLang="zh-TW" sz="2800" dirty="0"/>
              <a:t>No surprises so far. But let us make a file named “</a:t>
            </a:r>
            <a:r>
              <a:rPr lang="en-US" altLang="zh-TW" sz="2800" dirty="0" err="1"/>
              <a:t>inputfile</a:t>
            </a:r>
            <a:r>
              <a:rPr lang="en-US" altLang="zh-TW" sz="2800" dirty="0"/>
              <a:t>” holding the value “25”.</a:t>
            </a: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667512" y="4553712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2440355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02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61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int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is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gcc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o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dirty="0">
                <a:solidFill>
                  <a:schemeClr val="bg1"/>
                </a:solidFill>
                <a:latin typeface="Arial Black" pitchFamily="34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The square of your number is </a:t>
            </a: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144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echo </a:t>
            </a: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25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inputfile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endParaRPr lang="en-US" altLang="zh-TW" sz="2000" b="1" dirty="0">
              <a:solidFill>
                <a:schemeClr val="bg1"/>
              </a:solidFill>
              <a:latin typeface="Times New Roman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800" dirty="0">
                <a:latin typeface="High Tower Text" pitchFamily="18" charset="0"/>
              </a:rPr>
              <a:t> &lt;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</a:t>
            </a:r>
          </a:p>
        </p:txBody>
      </p:sp>
      <p:sp>
        <p:nvSpPr>
          <p:cNvPr id="194569" name="AutoShape 9"/>
          <p:cNvSpPr>
            <a:spLocks noChangeArrowheads="1"/>
          </p:cNvSpPr>
          <p:nvPr/>
        </p:nvSpPr>
        <p:spPr bwMode="auto">
          <a:xfrm>
            <a:off x="1981200" y="2971800"/>
            <a:ext cx="6551240" cy="1033264"/>
          </a:xfrm>
          <a:prstGeom prst="wedgeRoundRectCallout">
            <a:avLst>
              <a:gd name="adj1" fmla="val -41979"/>
              <a:gd name="adj2" fmla="val 103689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en-US" altLang="zh-TW" sz="2800" dirty="0"/>
              <a:t>No surprises so far. But let us make a file named “</a:t>
            </a:r>
            <a:r>
              <a:rPr lang="en-US" altLang="zh-TW" sz="2800" dirty="0" err="1"/>
              <a:t>inputfile</a:t>
            </a:r>
            <a:r>
              <a:rPr lang="en-US" altLang="zh-TW" sz="2800" dirty="0"/>
              <a:t>” holding the value “25”.</a:t>
            </a: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3352800" y="4554855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6306890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int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is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gcc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o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dirty="0">
                <a:solidFill>
                  <a:schemeClr val="bg1"/>
                </a:solidFill>
                <a:latin typeface="Arial Black" pitchFamily="34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The square of your number is </a:t>
            </a: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144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echo </a:t>
            </a:r>
            <a:r>
              <a:rPr lang="en-US" altLang="zh-TW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25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inputfile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800" dirty="0">
                <a:latin typeface="High Tower Text" pitchFamily="18" charset="0"/>
              </a:rPr>
              <a:t> &lt;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latin typeface="High Tower Text" pitchFamily="18" charset="0"/>
              </a:rPr>
              <a:t>The square of your number is </a:t>
            </a:r>
            <a:r>
              <a:rPr lang="en-US" altLang="zh-TW" sz="2000" b="1" dirty="0">
                <a:latin typeface="Times New Roman" pitchFamily="18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latin typeface="Times New Roman" pitchFamily="18" charset="0"/>
              </a:rPr>
              <a:t>%</a:t>
            </a:r>
          </a:p>
        </p:txBody>
      </p:sp>
      <p:sp>
        <p:nvSpPr>
          <p:cNvPr id="194569" name="AutoShape 9"/>
          <p:cNvSpPr>
            <a:spLocks noChangeArrowheads="1"/>
          </p:cNvSpPr>
          <p:nvPr/>
        </p:nvSpPr>
        <p:spPr bwMode="auto">
          <a:xfrm>
            <a:off x="1981200" y="2971800"/>
            <a:ext cx="6551240" cy="1033264"/>
          </a:xfrm>
          <a:prstGeom prst="wedgeRoundRectCallout">
            <a:avLst>
              <a:gd name="adj1" fmla="val -41979"/>
              <a:gd name="adj2" fmla="val 103689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en-US" altLang="zh-TW" sz="2800" dirty="0"/>
              <a:t>No surprises so far. But let us make a file named “</a:t>
            </a:r>
            <a:r>
              <a:rPr lang="en-US" altLang="zh-TW" sz="2800" dirty="0" err="1"/>
              <a:t>inputfile</a:t>
            </a:r>
            <a:r>
              <a:rPr lang="en-US" altLang="zh-TW" sz="2800" dirty="0"/>
              <a:t>” holding the value “25”.</a:t>
            </a: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658368" y="4946904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314139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" dur="500"/>
                                        <p:tgtEl>
                                          <p:spTgt spid="1945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69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int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is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gcc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o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dirty="0">
                <a:solidFill>
                  <a:schemeClr val="bg1"/>
                </a:solidFill>
                <a:latin typeface="Arial Black" pitchFamily="34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The square of your number is </a:t>
            </a: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144</a:t>
            </a:r>
          </a:p>
          <a:p>
            <a:pPr lvl="0" eaLnBrk="1" hangingPunct="1">
              <a:lnSpc>
                <a:spcPct val="90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rgbClr val="FFFFFF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echo </a:t>
            </a:r>
            <a:r>
              <a:rPr lang="en-US" altLang="zh-TW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25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&gt;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inputfile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inputfile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latin typeface="High Tower Text" pitchFamily="18" charset="0"/>
              </a:rPr>
              <a:t>.</a:t>
            </a:r>
            <a:r>
              <a:rPr lang="en-US" altLang="zh-TW" sz="2400" b="1" dirty="0">
                <a:latin typeface="Times New Roman" pitchFamily="18" charset="0"/>
              </a:rPr>
              <a:t>/</a:t>
            </a:r>
            <a:r>
              <a:rPr lang="en-US" altLang="zh-TW" sz="2800" dirty="0">
                <a:latin typeface="High Tower Text" pitchFamily="18" charset="0"/>
              </a:rPr>
              <a:t>le</a:t>
            </a: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667512" y="5596128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4570" name="AutoShape 10"/>
          <p:cNvSpPr>
            <a:spLocks noChangeArrowheads="1"/>
          </p:cNvSpPr>
          <p:nvPr/>
        </p:nvSpPr>
        <p:spPr bwMode="auto">
          <a:xfrm>
            <a:off x="1066800" y="5562600"/>
            <a:ext cx="8077200" cy="1295400"/>
          </a:xfrm>
          <a:prstGeom prst="wedgeRoundRectCallout">
            <a:avLst>
              <a:gd name="adj1" fmla="val -55314"/>
              <a:gd name="adj2" fmla="val -55279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88000"/>
              </a:lnSpc>
            </a:pPr>
            <a:r>
              <a:rPr lang="en-US" altLang="zh-TW" sz="2800" dirty="0"/>
              <a:t>Indeed, the “</a:t>
            </a:r>
            <a:r>
              <a:rPr lang="en-US" altLang="zh-TW" sz="2800" dirty="0" err="1"/>
              <a:t>inputfile</a:t>
            </a:r>
            <a:r>
              <a:rPr lang="en-US" altLang="zh-TW" sz="2800" dirty="0"/>
              <a:t>” contains the number 25.</a:t>
            </a:r>
          </a:p>
          <a:p>
            <a:pPr algn="ctr">
              <a:lnSpc>
                <a:spcPct val="88000"/>
              </a:lnSpc>
            </a:pPr>
            <a:r>
              <a:rPr lang="en-US" altLang="zh-TW" sz="2800" dirty="0"/>
              <a:t>Note: it also contains a '\n'. We know this because the prompt is on a new line (</a:t>
            </a:r>
            <a:r>
              <a:rPr lang="en-US" altLang="zh-TW" sz="2800" i="1" dirty="0"/>
              <a:t>i.e.</a:t>
            </a:r>
            <a:r>
              <a:rPr lang="en-US" altLang="zh-TW" sz="2800" dirty="0"/>
              <a:t>, it doesn’t say “25%”).</a:t>
            </a:r>
          </a:p>
        </p:txBody>
      </p:sp>
    </p:spTree>
    <p:extLst>
      <p:ext uri="{BB962C8B-B14F-4D97-AF65-F5344CB8AC3E}">
        <p14:creationId xmlns:p14="http://schemas.microsoft.com/office/powerpoint/2010/main" val="34413282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4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70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int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is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gcc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o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dirty="0">
                <a:solidFill>
                  <a:schemeClr val="bg1"/>
                </a:solidFill>
                <a:latin typeface="Arial Black" pitchFamily="34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The square of your number is </a:t>
            </a: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144</a:t>
            </a:r>
          </a:p>
          <a:p>
            <a:pPr lvl="0" eaLnBrk="1" hangingPunct="1">
              <a:lnSpc>
                <a:spcPct val="90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rgbClr val="FFFFFF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echo </a:t>
            </a:r>
            <a:r>
              <a:rPr lang="en-US" altLang="zh-TW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25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&gt;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inputfile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inputfile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&lt;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inputfile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2969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An Example Using Redirection</a:t>
            </a:r>
            <a:endParaRPr lang="en-US" altLang="zh-TW" sz="4800">
              <a:solidFill>
                <a:srgbClr val="0033C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3759501" y="5596128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AutoShape 7"/>
          <p:cNvSpPr>
            <a:spLocks noChangeArrowheads="1"/>
          </p:cNvSpPr>
          <p:nvPr/>
        </p:nvSpPr>
        <p:spPr bwMode="auto">
          <a:xfrm>
            <a:off x="3048000" y="3399531"/>
            <a:ext cx="4044280" cy="1346448"/>
          </a:xfrm>
          <a:prstGeom prst="wedgeRoundRectCallout">
            <a:avLst>
              <a:gd name="adj1" fmla="val -52412"/>
              <a:gd name="adj2" fmla="val 11384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en-US" altLang="zh-TW" sz="2800" dirty="0"/>
              <a:t>When we run the program with redirection, it takes its input from the file.</a:t>
            </a:r>
          </a:p>
        </p:txBody>
      </p:sp>
      <p:sp>
        <p:nvSpPr>
          <p:cNvPr id="6" name="AutoShape 10"/>
          <p:cNvSpPr>
            <a:spLocks noChangeArrowheads="1"/>
          </p:cNvSpPr>
          <p:nvPr/>
        </p:nvSpPr>
        <p:spPr bwMode="auto">
          <a:xfrm>
            <a:off x="1066800" y="5562600"/>
            <a:ext cx="8077200" cy="1295400"/>
          </a:xfrm>
          <a:prstGeom prst="wedgeRoundRectCallout">
            <a:avLst>
              <a:gd name="adj1" fmla="val -55314"/>
              <a:gd name="adj2" fmla="val -55279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88000"/>
              </a:lnSpc>
            </a:pPr>
            <a:r>
              <a:rPr lang="en-US" altLang="zh-TW" sz="2800" dirty="0"/>
              <a:t>Indeed, the “</a:t>
            </a:r>
            <a:r>
              <a:rPr lang="en-US" altLang="zh-TW" sz="2800" dirty="0" err="1"/>
              <a:t>inputfile</a:t>
            </a:r>
            <a:r>
              <a:rPr lang="en-US" altLang="zh-TW" sz="2800" dirty="0"/>
              <a:t>” contains the number 25.</a:t>
            </a:r>
          </a:p>
          <a:p>
            <a:pPr algn="ctr">
              <a:lnSpc>
                <a:spcPct val="88000"/>
              </a:lnSpc>
            </a:pPr>
            <a:r>
              <a:rPr lang="en-US" altLang="zh-TW" sz="2800" dirty="0"/>
              <a:t>Note: it also contains a '\n'. We know this because the prompt is on a new line (</a:t>
            </a:r>
            <a:r>
              <a:rPr lang="en-US" altLang="zh-TW" sz="2800" i="1" dirty="0"/>
              <a:t>i.e.</a:t>
            </a:r>
            <a:r>
              <a:rPr lang="en-US" altLang="zh-TW" sz="2800" dirty="0"/>
              <a:t>, it doesn’t say “25%”).</a:t>
            </a:r>
          </a:p>
        </p:txBody>
      </p:sp>
    </p:spTree>
    <p:extLst>
      <p:ext uri="{BB962C8B-B14F-4D97-AF65-F5344CB8AC3E}">
        <p14:creationId xmlns:p14="http://schemas.microsoft.com/office/powerpoint/2010/main" val="13975587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28600" y="0"/>
            <a:ext cx="8686800" cy="8382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An Example Using Redirection</a:t>
            </a:r>
            <a:endParaRPr lang="en-US" altLang="zh-TW" sz="4800" dirty="0">
              <a:solidFill>
                <a:srgbClr val="0033CC"/>
              </a:solidFill>
            </a:endParaRP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04800" y="762000"/>
            <a:ext cx="8534400" cy="5867400"/>
          </a:xfrm>
          <a:solidFill>
            <a:schemeClr val="tx1"/>
          </a:solidFill>
        </p:spPr>
        <p:txBody>
          <a:bodyPr lIns="45720" tIns="18288" rIns="45720" bIns="18288"/>
          <a:lstStyle/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</a:rPr>
              <a:t>#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include &lt;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stdio.h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&gt;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int main()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{  int x;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("Enter a number\n");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scanf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("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d",&amp;x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);  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  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printf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("The square of your number i</a:t>
            </a:r>
            <a:r>
              <a:rPr lang="en-US" altLang="zh-TW" sz="2800" dirty="0">
                <a:solidFill>
                  <a:schemeClr val="bg1"/>
                </a:solidFill>
                <a:latin typeface="High Tower Text" panose="02040502050506030303" pitchFamily="18" charset="0"/>
                <a:cs typeface="Times New Roman" panose="02020603050405020304" pitchFamily="18" charset="0"/>
              </a:rPr>
              <a:t>s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d\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n",x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*x);   }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gcc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o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dirty="0">
                <a:solidFill>
                  <a:schemeClr val="bg1"/>
                </a:solidFill>
                <a:latin typeface="Arial Black" pitchFamily="34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The square of your number is </a:t>
            </a: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144</a:t>
            </a:r>
          </a:p>
          <a:p>
            <a:pPr lvl="0" eaLnBrk="1" hangingPunct="1">
              <a:lnSpc>
                <a:spcPct val="90000"/>
              </a:lnSpc>
              <a:spcBef>
                <a:spcPct val="0"/>
              </a:spcBef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rgbClr val="FFFFFF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echo </a:t>
            </a:r>
            <a:r>
              <a:rPr lang="en-US" altLang="zh-TW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25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FF"/>
                </a:solidFill>
                <a:latin typeface="High Tower Text" pitchFamily="18" charset="0"/>
              </a:rPr>
              <a:t>&gt;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inputfile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inputfile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 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.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/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&lt;</a:t>
            </a: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/>
                </a:solidFill>
                <a:latin typeface="High Tower Text" pitchFamily="18" charset="0"/>
              </a:rPr>
              <a:t>inputfile</a:t>
            </a:r>
            <a:endParaRPr lang="en-US" altLang="zh-TW" sz="2800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Enter a number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800" dirty="0">
                <a:solidFill>
                  <a:schemeClr val="bg1"/>
                </a:solidFill>
                <a:latin typeface="High Tower Text" pitchFamily="18" charset="0"/>
              </a:rPr>
              <a:t>The square of your number is </a:t>
            </a:r>
            <a:r>
              <a:rPr lang="en-US" altLang="zh-TW" sz="2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625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  <a:buFontTx/>
              <a:buNone/>
              <a:tabLst>
                <a:tab pos="3313113" algn="l"/>
              </a:tabLst>
            </a:pPr>
            <a:r>
              <a:rPr lang="en-US" altLang="zh-TW" sz="2000" dirty="0">
                <a:solidFill>
                  <a:schemeClr val="bg1"/>
                </a:solidFill>
                <a:latin typeface="Times New Roman" pitchFamily="18" charset="0"/>
              </a:rPr>
              <a:t>%</a:t>
            </a:r>
          </a:p>
        </p:txBody>
      </p:sp>
      <p:sp>
        <p:nvSpPr>
          <p:cNvPr id="196615" name="AutoShape 7"/>
          <p:cNvSpPr>
            <a:spLocks noChangeArrowheads="1"/>
          </p:cNvSpPr>
          <p:nvPr/>
        </p:nvSpPr>
        <p:spPr bwMode="auto">
          <a:xfrm>
            <a:off x="3048000" y="2996952"/>
            <a:ext cx="4044280" cy="1346448"/>
          </a:xfrm>
          <a:prstGeom prst="wedgeRoundRectCallout">
            <a:avLst>
              <a:gd name="adj1" fmla="val -52412"/>
              <a:gd name="adj2" fmla="val 11384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en-US" altLang="zh-TW" sz="2800" dirty="0"/>
              <a:t>When we run the program with redirection, it takes its input from the file.</a:t>
            </a:r>
          </a:p>
        </p:txBody>
      </p:sp>
      <p:sp>
        <p:nvSpPr>
          <p:cNvPr id="196616" name="AutoShape 8"/>
          <p:cNvSpPr>
            <a:spLocks noChangeArrowheads="1"/>
          </p:cNvSpPr>
          <p:nvPr/>
        </p:nvSpPr>
        <p:spPr bwMode="auto">
          <a:xfrm>
            <a:off x="5486400" y="5029200"/>
            <a:ext cx="1371600" cy="533400"/>
          </a:xfrm>
          <a:prstGeom prst="wedgeRoundRectCallout">
            <a:avLst>
              <a:gd name="adj1" fmla="val -79051"/>
              <a:gd name="adj2" fmla="val 13988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/>
          <a:p>
            <a:pPr algn="ctr"/>
            <a:r>
              <a:rPr lang="en-US" altLang="zh-TW" sz="2800" dirty="0"/>
              <a:t>25</a:t>
            </a:r>
            <a:r>
              <a:rPr lang="en-US" altLang="zh-TW" sz="2800" baseline="30000" dirty="0"/>
              <a:t>2</a:t>
            </a:r>
            <a:r>
              <a:rPr lang="en-US" altLang="zh-TW" sz="2800" dirty="0"/>
              <a:t> = 625</a:t>
            </a:r>
          </a:p>
        </p:txBody>
      </p:sp>
      <p:sp>
        <p:nvSpPr>
          <p:cNvPr id="196617" name="AutoShape 9"/>
          <p:cNvSpPr>
            <a:spLocks noChangeArrowheads="1"/>
          </p:cNvSpPr>
          <p:nvPr/>
        </p:nvSpPr>
        <p:spPr bwMode="auto">
          <a:xfrm>
            <a:off x="1295400" y="6324600"/>
            <a:ext cx="4724400" cy="533400"/>
          </a:xfrm>
          <a:prstGeom prst="wedgeRoundRectCallout">
            <a:avLst>
              <a:gd name="adj1" fmla="val -67037"/>
              <a:gd name="adj2" fmla="val -12887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dirty="0"/>
              <a:t>Notice the “25” didn’t display.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658368" y="6291072"/>
            <a:ext cx="0" cy="25603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1270926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" dur="500"/>
                                        <p:tgtEl>
                                          <p:spTgt spid="1966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96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96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966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966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615" grpId="0" animBg="1"/>
      <p:bldP spid="196616" grpId="0" animBg="1"/>
      <p:bldP spid="196616" grpId="1" animBg="1"/>
      <p:bldP spid="196617" grpId="0" animBg="1"/>
      <p:bldP spid="196617" grpId="1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Connecting commands by redirection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990600"/>
            <a:ext cx="9144000" cy="5867400"/>
          </a:xfrm>
          <a:noFill/>
        </p:spPr>
        <p:txBody>
          <a:bodyPr/>
          <a:lstStyle/>
          <a:p>
            <a:pPr marL="233363" indent="-233363" eaLnBrk="1" hangingPunct="1">
              <a:lnSpc>
                <a:spcPct val="80000"/>
              </a:lnSpc>
            </a:pPr>
            <a:r>
              <a:rPr lang="en-US" altLang="zh-TW" sz="2400" dirty="0">
                <a:solidFill>
                  <a:srgbClr val="FF0000"/>
                </a:solidFill>
              </a:rPr>
              <a:t>Suppose we want to count the number of files beginning with “A”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200" dirty="0">
              <a:solidFill>
                <a:srgbClr val="FF0000"/>
              </a:solidFill>
            </a:endParaRPr>
          </a:p>
          <a:p>
            <a:pPr marL="228600" indent="-228600" eaLnBrk="1" hangingPunct="1">
              <a:lnSpc>
                <a:spcPct val="80000"/>
              </a:lnSpc>
            </a:pPr>
            <a:r>
              <a:rPr lang="en-US" altLang="zh-TW" sz="2400" dirty="0">
                <a:solidFill>
                  <a:srgbClr val="FF0000"/>
                </a:solidFill>
              </a:rPr>
              <a:t>The</a:t>
            </a:r>
            <a:r>
              <a:rPr lang="en-US" altLang="zh-TW" sz="2000" dirty="0">
                <a:solidFill>
                  <a:srgbClr val="FF0000"/>
                </a:solidFill>
              </a:rPr>
              <a:t> </a:t>
            </a:r>
            <a:r>
              <a:rPr lang="en-US" altLang="zh-TW" sz="2800" dirty="0" err="1">
                <a:solidFill>
                  <a:srgbClr val="FF0000"/>
                </a:solidFill>
                <a:latin typeface="High Tower Text" pitchFamily="18" charset="0"/>
              </a:rPr>
              <a:t>l</a:t>
            </a:r>
            <a:r>
              <a:rPr lang="en-US" altLang="zh-TW" sz="2000" b="1" dirty="0" err="1">
                <a:solidFill>
                  <a:srgbClr val="FF0000"/>
                </a:solidFill>
                <a:latin typeface="High Tower Text" pitchFamily="18" charset="0"/>
              </a:rPr>
              <a:t>S</a:t>
            </a:r>
            <a:r>
              <a:rPr lang="en-US" altLang="zh-TW" sz="2300" dirty="0">
                <a:solidFill>
                  <a:srgbClr val="FF0000"/>
                </a:solidFill>
              </a:rPr>
              <a:t> command can list these files, but it can’t count them: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000" b="1" dirty="0"/>
              <a:t>	% </a:t>
            </a:r>
            <a:r>
              <a:rPr lang="en-US" altLang="zh-TW" sz="2400" b="1" dirty="0">
                <a:latin typeface="High Tower Text" pitchFamily="18" charset="0"/>
              </a:rPr>
              <a:t>ls A*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latin typeface="High Tower Text" pitchFamily="18" charset="0"/>
              </a:rPr>
              <a:t>	ABCD	     </a:t>
            </a:r>
            <a:r>
              <a:rPr lang="en-US" altLang="zh-TW" sz="2400" b="1" dirty="0" err="1">
                <a:latin typeface="High Tower Text" pitchFamily="18" charset="0"/>
              </a:rPr>
              <a:t>Afile</a:t>
            </a:r>
            <a:r>
              <a:rPr lang="en-US" altLang="zh-TW" sz="2400" b="1" dirty="0">
                <a:latin typeface="High Tower Text" pitchFamily="18" charset="0"/>
              </a:rPr>
              <a:t>	       </a:t>
            </a:r>
            <a:r>
              <a:rPr lang="en-US" altLang="zh-TW" sz="2400" b="1" dirty="0" err="1">
                <a:latin typeface="High Tower Text" pitchFamily="18" charset="0"/>
              </a:rPr>
              <a:t>APROG.c</a:t>
            </a:r>
            <a:r>
              <a:rPr lang="en-US" altLang="zh-TW" sz="2400" b="1" dirty="0">
                <a:latin typeface="High Tower Text" pitchFamily="18" charset="0"/>
              </a:rPr>
              <a:t>	    AZZZ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latin typeface="High Tower Text" pitchFamily="18" charset="0"/>
              </a:rPr>
              <a:t>	ABD.txt	     AFILE</a:t>
            </a:r>
            <a:r>
              <a:rPr lang="en-US" altLang="zh-TW" sz="2200" b="1" dirty="0">
                <a:latin typeface="Times New Roman" pitchFamily="18" charset="0"/>
              </a:rPr>
              <a:t>2</a:t>
            </a:r>
            <a:r>
              <a:rPr lang="en-US" altLang="zh-TW" sz="2400" b="1" dirty="0">
                <a:latin typeface="High Tower Text" pitchFamily="18" charset="0"/>
              </a:rPr>
              <a:t>	       </a:t>
            </a:r>
            <a:r>
              <a:rPr lang="en-US" altLang="zh-TW" sz="2400" b="1" dirty="0" err="1">
                <a:latin typeface="High Tower Text" pitchFamily="18" charset="0"/>
              </a:rPr>
              <a:t>APROG.x</a:t>
            </a:r>
            <a:r>
              <a:rPr lang="en-US" altLang="zh-TW" sz="2400" b="1" dirty="0">
                <a:latin typeface="High Tower Text" pitchFamily="18" charset="0"/>
              </a:rPr>
              <a:t>	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latin typeface="High Tower Text" pitchFamily="18" charset="0"/>
              </a:rPr>
              <a:t>	ACE	     AFILE</a:t>
            </a:r>
            <a:r>
              <a:rPr lang="en-US" altLang="zh-TW" sz="2200" b="1" dirty="0">
                <a:latin typeface="Times New Roman" pitchFamily="18" charset="0"/>
              </a:rPr>
              <a:t>3	        </a:t>
            </a:r>
            <a:r>
              <a:rPr lang="en-US" altLang="zh-TW" sz="2400" b="1" dirty="0">
                <a:latin typeface="High Tower Text" pitchFamily="18" charset="0"/>
              </a:rPr>
              <a:t>Aqrs.txt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200" b="1" dirty="0"/>
          </a:p>
          <a:p>
            <a:pPr marL="228600" indent="-228600" eaLnBrk="1" hangingPunct="1">
              <a:lnSpc>
                <a:spcPct val="80000"/>
              </a:lnSpc>
            </a:pPr>
            <a:r>
              <a:rPr lang="en-US" altLang="zh-TW" sz="2400" dirty="0">
                <a:solidFill>
                  <a:srgbClr val="FF0000"/>
                </a:solidFill>
              </a:rPr>
              <a:t>The </a:t>
            </a:r>
            <a:r>
              <a:rPr lang="en-US" altLang="zh-TW" dirty="0" err="1">
                <a:solidFill>
                  <a:srgbClr val="FF0000"/>
                </a:solidFill>
                <a:latin typeface="High Tower Text" pitchFamily="18" charset="0"/>
              </a:rPr>
              <a:t>wc</a:t>
            </a:r>
            <a:r>
              <a:rPr lang="en-US" altLang="zh-TW" sz="2400" dirty="0">
                <a:solidFill>
                  <a:srgbClr val="FF0000"/>
                </a:solidFill>
              </a:rPr>
              <a:t> command counts </a:t>
            </a:r>
            <a:r>
              <a:rPr lang="en-US" altLang="zh-TW" sz="2400" i="1" dirty="0">
                <a:solidFill>
                  <a:srgbClr val="FF0000"/>
                </a:solidFill>
              </a:rPr>
              <a:t>things</a:t>
            </a:r>
            <a:r>
              <a:rPr lang="en-US" altLang="zh-TW" sz="2400" dirty="0">
                <a:solidFill>
                  <a:srgbClr val="FF0000"/>
                </a:solidFill>
              </a:rPr>
              <a:t>, but how to make it count </a:t>
            </a:r>
            <a:br>
              <a:rPr lang="en-US" altLang="zh-TW" sz="2400" dirty="0">
                <a:solidFill>
                  <a:srgbClr val="FF0000"/>
                </a:solidFill>
              </a:rPr>
            </a:br>
            <a:r>
              <a:rPr lang="en-US" altLang="zh-TW" sz="2400" i="1" u="sng" dirty="0">
                <a:solidFill>
                  <a:srgbClr val="FF0000"/>
                </a:solidFill>
              </a:rPr>
              <a:t>these</a:t>
            </a:r>
            <a:r>
              <a:rPr lang="en-US" altLang="zh-TW" sz="2400" dirty="0">
                <a:solidFill>
                  <a:srgbClr val="FF0000"/>
                </a:solidFill>
              </a:rPr>
              <a:t> things?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000" b="1" dirty="0"/>
              <a:t>	% </a:t>
            </a:r>
            <a:r>
              <a:rPr lang="en-US" altLang="zh-TW" sz="2400" b="1" dirty="0" err="1">
                <a:latin typeface="High Tower Text" pitchFamily="18" charset="0"/>
              </a:rPr>
              <a:t>wc</a:t>
            </a:r>
            <a:r>
              <a:rPr lang="en-US" altLang="zh-TW" sz="2400" b="1" dirty="0">
                <a:latin typeface="High Tower Text" pitchFamily="18" charset="0"/>
              </a:rPr>
              <a:t> –l  </a:t>
            </a:r>
            <a:r>
              <a:rPr lang="en-US" altLang="zh-TW" sz="2400" b="1" dirty="0">
                <a:latin typeface="Times New Roman" pitchFamily="18" charset="0"/>
              </a:rPr>
              <a:t>?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zh-TW" sz="1200" b="1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000" dirty="0">
                <a:latin typeface="Times New Roman" pitchFamily="18" charset="0"/>
              </a:rPr>
              <a:t>•</a:t>
            </a:r>
            <a:r>
              <a:rPr lang="en-US" altLang="zh-TW" sz="2000" dirty="0"/>
              <a:t> 	</a:t>
            </a:r>
            <a:r>
              <a:rPr lang="en-US" altLang="zh-TW" sz="2400" dirty="0">
                <a:solidFill>
                  <a:srgbClr val="FF0000"/>
                </a:solidFill>
              </a:rPr>
              <a:t>We can solve this by </a:t>
            </a:r>
            <a:r>
              <a:rPr lang="en-US" altLang="zh-TW" sz="2400" i="1" dirty="0">
                <a:solidFill>
                  <a:srgbClr val="FF0000"/>
                </a:solidFill>
              </a:rPr>
              <a:t>redirection</a:t>
            </a:r>
            <a:r>
              <a:rPr lang="en-US" altLang="zh-TW" sz="2400" dirty="0">
                <a:solidFill>
                  <a:srgbClr val="FF0000"/>
                </a:solidFill>
              </a:rPr>
              <a:t>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000" b="1" dirty="0"/>
              <a:t>	% </a:t>
            </a:r>
            <a:r>
              <a:rPr lang="en-US" altLang="zh-TW" sz="2400" b="1" dirty="0">
                <a:latin typeface="High Tower Text" pitchFamily="18" charset="0"/>
              </a:rPr>
              <a:t>ls A* &gt; </a:t>
            </a:r>
            <a:r>
              <a:rPr lang="en-US" altLang="zh-TW" sz="2400" b="1" dirty="0" err="1">
                <a:latin typeface="High Tower Text" pitchFamily="18" charset="0"/>
              </a:rPr>
              <a:t>tempfile</a:t>
            </a:r>
            <a:endParaRPr lang="en-US" altLang="zh-TW" sz="2400" b="1" dirty="0"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000" b="1" dirty="0"/>
              <a:t>	% </a:t>
            </a:r>
            <a:r>
              <a:rPr lang="en-US" altLang="zh-TW" sz="2400" b="1" dirty="0" err="1">
                <a:latin typeface="High Tower Text" pitchFamily="18" charset="0"/>
              </a:rPr>
              <a:t>wc</a:t>
            </a:r>
            <a:r>
              <a:rPr lang="en-US" altLang="zh-TW" sz="2400" b="1" dirty="0">
                <a:latin typeface="High Tower Text" pitchFamily="18" charset="0"/>
              </a:rPr>
              <a:t> –l &lt; </a:t>
            </a:r>
            <a:r>
              <a:rPr lang="en-US" altLang="zh-TW" sz="2400" b="1" dirty="0" err="1">
                <a:latin typeface="High Tower Text" pitchFamily="18" charset="0"/>
              </a:rPr>
              <a:t>tempfile</a:t>
            </a:r>
            <a:endParaRPr lang="en-US" altLang="zh-TW" sz="2400" b="1" dirty="0"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latin typeface="High Tower Text" pitchFamily="18" charset="0"/>
              </a:rPr>
              <a:t>	</a:t>
            </a:r>
            <a:r>
              <a:rPr lang="en-US" altLang="zh-TW" sz="2400" b="1" dirty="0">
                <a:latin typeface="Times New Roman" pitchFamily="18" charset="0"/>
              </a:rPr>
              <a:t>10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000" dirty="0"/>
              <a:t>    	</a:t>
            </a:r>
            <a:r>
              <a:rPr lang="en-US" altLang="zh-TW" sz="2000" b="1" dirty="0"/>
              <a:t>%</a:t>
            </a:r>
            <a:endParaRPr lang="zh-TW" altLang="en-US" sz="2400" b="1" dirty="0">
              <a:latin typeface="High Tower Text" pitchFamily="18" charset="0"/>
            </a:endParaRPr>
          </a:p>
        </p:txBody>
      </p:sp>
      <p:sp>
        <p:nvSpPr>
          <p:cNvPr id="174085" name="AutoShape 5"/>
          <p:cNvSpPr>
            <a:spLocks noChangeArrowheads="1"/>
          </p:cNvSpPr>
          <p:nvPr/>
        </p:nvSpPr>
        <p:spPr bwMode="auto">
          <a:xfrm>
            <a:off x="3124200" y="3048000"/>
            <a:ext cx="5867400" cy="1828800"/>
          </a:xfrm>
          <a:prstGeom prst="wedgeRoundRectCallout">
            <a:avLst>
              <a:gd name="adj1" fmla="val -86577"/>
              <a:gd name="adj2" fmla="val 7923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Notice that ls is unique among common UNIX commands, in that the output is different when redirected than when sent to the screen: each file goes on its own line.</a:t>
            </a:r>
          </a:p>
        </p:txBody>
      </p:sp>
      <p:sp>
        <p:nvSpPr>
          <p:cNvPr id="174086" name="AutoShape 6"/>
          <p:cNvSpPr>
            <a:spLocks noChangeArrowheads="1"/>
          </p:cNvSpPr>
          <p:nvPr/>
        </p:nvSpPr>
        <p:spPr bwMode="auto">
          <a:xfrm>
            <a:off x="1981200" y="1828800"/>
            <a:ext cx="6019800" cy="3124200"/>
          </a:xfrm>
          <a:prstGeom prst="wedgeRoundRectCallout">
            <a:avLst>
              <a:gd name="adj1" fmla="val -69542"/>
              <a:gd name="adj2" fmla="val 86162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lIns="0" rIns="0"/>
          <a:lstStyle/>
          <a:p>
            <a:pPr algn="ctr"/>
            <a:r>
              <a:rPr lang="en-US" altLang="zh-TW" sz="2400" dirty="0"/>
              <a:t>This “&lt;” has changed what </a:t>
            </a:r>
            <a:r>
              <a:rPr lang="en-US" altLang="zh-TW" sz="2800" spc="-200" dirty="0" err="1">
                <a:latin typeface="High Tower Text" pitchFamily="18" charset="0"/>
              </a:rPr>
              <a:t>w</a:t>
            </a:r>
            <a:r>
              <a:rPr lang="en-US" altLang="zh-TW" sz="2800" dirty="0" err="1">
                <a:latin typeface="High Tower Text" pitchFamily="18" charset="0"/>
              </a:rPr>
              <a:t>c</a:t>
            </a:r>
            <a:r>
              <a:rPr lang="en-US" altLang="zh-TW" sz="2400" dirty="0"/>
              <a:t> outputs: because the input came from a redirect, the </a:t>
            </a:r>
            <a:r>
              <a:rPr lang="en-US" altLang="zh-TW" sz="2800" spc="-200" dirty="0" err="1">
                <a:latin typeface="High Tower Text" pitchFamily="18" charset="0"/>
              </a:rPr>
              <a:t>w</a:t>
            </a:r>
            <a:r>
              <a:rPr lang="en-US" altLang="zh-TW" sz="2800" dirty="0" err="1">
                <a:latin typeface="High Tower Text" pitchFamily="18" charset="0"/>
              </a:rPr>
              <a:t>c</a:t>
            </a:r>
            <a:r>
              <a:rPr lang="en-US" altLang="zh-TW" sz="2400" dirty="0"/>
              <a:t> command does not know the name of the file that provided the input. Therefore, not knowing the filename, </a:t>
            </a:r>
            <a:r>
              <a:rPr lang="en-US" altLang="zh-TW" sz="2800" spc="-200" dirty="0" err="1">
                <a:latin typeface="High Tower Text" pitchFamily="18" charset="0"/>
              </a:rPr>
              <a:t>w</a:t>
            </a:r>
            <a:r>
              <a:rPr lang="en-US" altLang="zh-TW" sz="2800" dirty="0" err="1">
                <a:latin typeface="High Tower Text" pitchFamily="18" charset="0"/>
              </a:rPr>
              <a:t>c</a:t>
            </a:r>
            <a:r>
              <a:rPr lang="en-US" altLang="zh-TW" sz="2400" dirty="0"/>
              <a:t> can’t put that name in its output. This is good. After all, why would we want to see the word “</a:t>
            </a:r>
            <a:r>
              <a:rPr lang="en-US" altLang="zh-TW" sz="2400" dirty="0" err="1"/>
              <a:t>tempfile</a:t>
            </a:r>
            <a:r>
              <a:rPr lang="en-US" altLang="zh-TW" sz="2400" dirty="0"/>
              <a:t>” displayed? </a:t>
            </a:r>
          </a:p>
        </p:txBody>
      </p:sp>
    </p:spTree>
    <p:extLst>
      <p:ext uri="{BB962C8B-B14F-4D97-AF65-F5344CB8AC3E}">
        <p14:creationId xmlns:p14="http://schemas.microsoft.com/office/powerpoint/2010/main" val="28648567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8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8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74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1740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74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085" grpId="0" animBg="1"/>
      <p:bldP spid="174086" grpId="0" animBg="1"/>
      <p:bldP spid="174086" grpId="1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81000" y="304800"/>
            <a:ext cx="8229600" cy="62484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000" b="1" dirty="0">
                <a:solidFill>
                  <a:schemeClr val="bg1"/>
                </a:solidFill>
              </a:rPr>
              <a:t>	% </a:t>
            </a: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ls A*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ABCD	     </a:t>
            </a:r>
            <a:r>
              <a:rPr lang="en-US" altLang="zh-TW" sz="2400" b="1" dirty="0" err="1">
                <a:solidFill>
                  <a:schemeClr val="bg1"/>
                </a:solidFill>
                <a:latin typeface="High Tower Text" pitchFamily="18" charset="0"/>
              </a:rPr>
              <a:t>Afile</a:t>
            </a: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       </a:t>
            </a:r>
            <a:r>
              <a:rPr lang="en-US" altLang="zh-TW" sz="2400" b="1" dirty="0" err="1">
                <a:solidFill>
                  <a:schemeClr val="bg1"/>
                </a:solidFill>
                <a:latin typeface="High Tower Text" pitchFamily="18" charset="0"/>
              </a:rPr>
              <a:t>APROG.c</a:t>
            </a: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    AZZZ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ABD.txt	     AFILE</a:t>
            </a:r>
            <a:r>
              <a:rPr lang="en-US" altLang="zh-TW" sz="2200" b="1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       </a:t>
            </a:r>
            <a:r>
              <a:rPr lang="en-US" altLang="zh-TW" sz="2400" b="1" dirty="0" err="1">
                <a:solidFill>
                  <a:schemeClr val="bg1"/>
                </a:solidFill>
                <a:latin typeface="High Tower Text" pitchFamily="18" charset="0"/>
              </a:rPr>
              <a:t>APROG.x</a:t>
            </a: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ACE	     AFILE</a:t>
            </a:r>
            <a:r>
              <a:rPr lang="en-US" altLang="zh-TW" sz="2200" b="1" dirty="0">
                <a:solidFill>
                  <a:schemeClr val="bg1"/>
                </a:solidFill>
                <a:latin typeface="Times New Roman" pitchFamily="18" charset="0"/>
              </a:rPr>
              <a:t>3	        </a:t>
            </a: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Aqrs.txt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000" b="1" dirty="0">
                <a:solidFill>
                  <a:schemeClr val="bg1"/>
                </a:solidFill>
              </a:rPr>
              <a:t>	% </a:t>
            </a: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ls A* &gt; </a:t>
            </a:r>
            <a:r>
              <a:rPr lang="en-US" altLang="zh-TW" sz="24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4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000" b="1" dirty="0">
                <a:solidFill>
                  <a:schemeClr val="bg1"/>
                </a:solidFill>
              </a:rPr>
              <a:t>	% </a:t>
            </a: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cat </a:t>
            </a:r>
            <a:r>
              <a:rPr lang="en-US" altLang="zh-TW" sz="24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4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ABCD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ABD.txt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ACE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</a:t>
            </a:r>
            <a:r>
              <a:rPr lang="en-US" altLang="zh-TW" sz="2400" b="1" dirty="0" err="1">
                <a:solidFill>
                  <a:schemeClr val="bg1"/>
                </a:solidFill>
                <a:latin typeface="High Tower Text" pitchFamily="18" charset="0"/>
              </a:rPr>
              <a:t>Afile</a:t>
            </a:r>
            <a:endParaRPr lang="en-US" altLang="zh-TW" sz="24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AFILE</a:t>
            </a:r>
            <a:r>
              <a:rPr lang="en-US" altLang="zh-TW" sz="2200" b="1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en-US" altLang="zh-TW" sz="24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AFILE</a:t>
            </a:r>
            <a:r>
              <a:rPr lang="en-US" altLang="zh-TW" sz="2200" b="1" dirty="0">
                <a:solidFill>
                  <a:schemeClr val="bg1"/>
                </a:solidFill>
                <a:latin typeface="Times New Roman" pitchFamily="18" charset="0"/>
              </a:rPr>
              <a:t>3</a:t>
            </a:r>
            <a:endParaRPr lang="en-US" altLang="zh-TW" sz="24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</a:t>
            </a:r>
            <a:r>
              <a:rPr lang="en-US" altLang="zh-TW" sz="2400" b="1" dirty="0" err="1">
                <a:solidFill>
                  <a:schemeClr val="bg1"/>
                </a:solidFill>
                <a:latin typeface="High Tower Text" pitchFamily="18" charset="0"/>
              </a:rPr>
              <a:t>APROG.c</a:t>
            </a:r>
            <a:endParaRPr lang="en-US" altLang="zh-TW" sz="24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</a:t>
            </a:r>
            <a:r>
              <a:rPr lang="en-US" altLang="zh-TW" sz="2400" b="1" dirty="0" err="1">
                <a:solidFill>
                  <a:schemeClr val="bg1"/>
                </a:solidFill>
                <a:latin typeface="High Tower Text" pitchFamily="18" charset="0"/>
              </a:rPr>
              <a:t>APROG.x</a:t>
            </a: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High Tower Text" pitchFamily="18" charset="0"/>
              </a:rPr>
              <a:t>	Aqrs.txt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	AZZZ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000" dirty="0">
                <a:solidFill>
                  <a:schemeClr val="bg1"/>
                </a:solidFill>
              </a:rPr>
              <a:t>    	</a:t>
            </a:r>
            <a:r>
              <a:rPr lang="en-US" altLang="zh-TW" sz="2000" b="1" dirty="0">
                <a:solidFill>
                  <a:schemeClr val="bg1"/>
                </a:solidFill>
              </a:rPr>
              <a:t>%</a:t>
            </a:r>
            <a:endParaRPr lang="zh-TW" altLang="en-US" sz="2000" b="1" dirty="0">
              <a:solidFill>
                <a:schemeClr val="bg1"/>
              </a:solidFill>
            </a:endParaRPr>
          </a:p>
        </p:txBody>
      </p:sp>
      <p:sp>
        <p:nvSpPr>
          <p:cNvPr id="5" name="AutoShape 5"/>
          <p:cNvSpPr>
            <a:spLocks noChangeArrowheads="1"/>
          </p:cNvSpPr>
          <p:nvPr/>
        </p:nvSpPr>
        <p:spPr bwMode="auto">
          <a:xfrm>
            <a:off x="3124200" y="3048000"/>
            <a:ext cx="5867400" cy="1828800"/>
          </a:xfrm>
          <a:prstGeom prst="wedgeRoundRectCallout">
            <a:avLst>
              <a:gd name="adj1" fmla="val -71186"/>
              <a:gd name="adj2" fmla="val -3570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Notice that ls is unique among common UNIX commands, in that the output is different when redirected than when sent to the screen: each file goes on its own line.</a:t>
            </a:r>
          </a:p>
        </p:txBody>
      </p:sp>
      <p:sp>
        <p:nvSpPr>
          <p:cNvPr id="208902" name="AutoShape 6"/>
          <p:cNvSpPr>
            <a:spLocks noChangeArrowheads="1"/>
          </p:cNvSpPr>
          <p:nvPr/>
        </p:nvSpPr>
        <p:spPr bwMode="auto">
          <a:xfrm>
            <a:off x="3886200" y="2590800"/>
            <a:ext cx="3581400" cy="1676400"/>
          </a:xfrm>
          <a:prstGeom prst="wedgeRoundRectCallout">
            <a:avLst>
              <a:gd name="adj1" fmla="val -50131"/>
              <a:gd name="adj2" fmla="val 1925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And that difference of behavior explains why </a:t>
            </a:r>
            <a:br>
              <a:rPr lang="en-US" altLang="zh-TW" sz="2400" dirty="0"/>
            </a:br>
            <a:r>
              <a:rPr lang="en-US" altLang="zh-TW" sz="2400" dirty="0" err="1"/>
              <a:t>wc</a:t>
            </a:r>
            <a:r>
              <a:rPr lang="en-US" altLang="zh-TW" sz="2400" dirty="0"/>
              <a:t> -l gave an answer of </a:t>
            </a:r>
            <a:r>
              <a:rPr lang="en-US" altLang="zh-TW" sz="2400" dirty="0">
                <a:solidFill>
                  <a:srgbClr val="FF0000"/>
                </a:solidFill>
              </a:rPr>
              <a:t>10</a:t>
            </a:r>
            <a:r>
              <a:rPr lang="en-US" altLang="zh-TW" sz="2400" dirty="0"/>
              <a:t>, rather than an answer of </a:t>
            </a:r>
            <a:r>
              <a:rPr lang="en-US" altLang="zh-TW" sz="2400" dirty="0">
                <a:solidFill>
                  <a:srgbClr val="FFFF00"/>
                </a:solidFill>
              </a:rPr>
              <a:t>3</a:t>
            </a:r>
            <a:r>
              <a:rPr lang="en-US" altLang="zh-TW" sz="2400" dirty="0"/>
              <a:t>.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905000" y="665922"/>
            <a:ext cx="5141343" cy="3244720"/>
            <a:chOff x="1905000" y="665922"/>
            <a:chExt cx="5141343" cy="3244720"/>
          </a:xfrm>
        </p:grpSpPr>
        <p:sp>
          <p:nvSpPr>
            <p:cNvPr id="8" name="Rectangle 7"/>
            <p:cNvSpPr/>
            <p:nvPr/>
          </p:nvSpPr>
          <p:spPr bwMode="auto">
            <a:xfrm>
              <a:off x="2362200" y="685800"/>
              <a:ext cx="914400" cy="1066800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sz="3600" b="0" i="0" u="none" strike="noStrike" cap="none" normalizeH="0" baseline="0" dirty="0">
                  <a:ln>
                    <a:noFill/>
                  </a:ln>
                  <a:solidFill>
                    <a:srgbClr val="FFFF00"/>
                  </a:solidFill>
                  <a:effectLst/>
                  <a:latin typeface="Arial" charset="0"/>
                  <a:ea typeface="新細明體" charset="-120"/>
                </a:rPr>
                <a:t>3</a:t>
              </a:r>
              <a:br>
                <a:rPr kumimoji="1" lang="en-US" sz="3600" b="0" i="0" u="none" strike="noStrike" cap="none" normalizeH="0" baseline="0" dirty="0">
                  <a:ln>
                    <a:noFill/>
                  </a:ln>
                  <a:solidFill>
                    <a:srgbClr val="FFFF00"/>
                  </a:solidFill>
                  <a:effectLst/>
                  <a:latin typeface="Arial" charset="0"/>
                  <a:ea typeface="新細明體" charset="-120"/>
                </a:rPr>
              </a:br>
              <a:r>
                <a:rPr kumimoji="1" lang="en-US" sz="3600" b="0" i="0" u="none" strike="noStrike" cap="none" normalizeH="0" baseline="0" dirty="0">
                  <a:ln>
                    <a:noFill/>
                  </a:ln>
                  <a:solidFill>
                    <a:srgbClr val="FFFF00"/>
                  </a:solidFill>
                  <a:effectLst/>
                  <a:latin typeface="Arial" charset="0"/>
                  <a:ea typeface="新細明體" charset="-120"/>
                </a:rPr>
                <a:t> lines</a:t>
              </a:r>
            </a:p>
          </p:txBody>
        </p:sp>
        <p:sp>
          <p:nvSpPr>
            <p:cNvPr id="6" name="Left Brace 5"/>
            <p:cNvSpPr/>
            <p:nvPr/>
          </p:nvSpPr>
          <p:spPr bwMode="auto">
            <a:xfrm flipH="1">
              <a:off x="1905000" y="665922"/>
              <a:ext cx="533400" cy="1086678"/>
            </a:xfrm>
            <a:prstGeom prst="leftBrace">
              <a:avLst>
                <a:gd name="adj1" fmla="val 33498"/>
                <a:gd name="adj2" fmla="val 50000"/>
              </a:avLst>
            </a:prstGeom>
            <a:noFill/>
            <a:ln w="28575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 flipH="1" flipV="1">
              <a:off x="2967487" y="1069675"/>
              <a:ext cx="4078856" cy="2840967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</p:grpSp>
      <p:grpSp>
        <p:nvGrpSpPr>
          <p:cNvPr id="14" name="Group 13"/>
          <p:cNvGrpSpPr/>
          <p:nvPr/>
        </p:nvGrpSpPr>
        <p:grpSpPr>
          <a:xfrm>
            <a:off x="1905000" y="2494722"/>
            <a:ext cx="5029202" cy="3601278"/>
            <a:chOff x="1905000" y="2494722"/>
            <a:chExt cx="5029202" cy="3601278"/>
          </a:xfrm>
        </p:grpSpPr>
        <p:sp>
          <p:nvSpPr>
            <p:cNvPr id="3" name="Rectangle 2"/>
            <p:cNvSpPr/>
            <p:nvPr/>
          </p:nvSpPr>
          <p:spPr bwMode="auto">
            <a:xfrm>
              <a:off x="2362200" y="3810000"/>
              <a:ext cx="914400" cy="10668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sz="36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latin typeface="Arial" charset="0"/>
                  <a:ea typeface="新細明體" charset="-120"/>
                </a:rPr>
                <a:t>10</a:t>
              </a:r>
              <a:br>
                <a:rPr kumimoji="1" lang="en-US" sz="36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latin typeface="Arial" charset="0"/>
                  <a:ea typeface="新細明體" charset="-120"/>
                </a:rPr>
              </a:br>
              <a:r>
                <a:rPr kumimoji="1" lang="en-US" sz="36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latin typeface="Arial" charset="0"/>
                  <a:ea typeface="新細明體" charset="-120"/>
                </a:rPr>
                <a:t> lines</a:t>
              </a:r>
            </a:p>
          </p:txBody>
        </p:sp>
        <p:sp>
          <p:nvSpPr>
            <p:cNvPr id="2" name="Left Brace 1"/>
            <p:cNvSpPr/>
            <p:nvPr/>
          </p:nvSpPr>
          <p:spPr bwMode="auto">
            <a:xfrm flipH="1">
              <a:off x="1905000" y="2494722"/>
              <a:ext cx="533400" cy="3601278"/>
            </a:xfrm>
            <a:prstGeom prst="leftBrace">
              <a:avLst>
                <a:gd name="adj1" fmla="val 48178"/>
                <a:gd name="adj2" fmla="val 5000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1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 bwMode="auto">
            <a:xfrm flipH="1">
              <a:off x="3083442" y="3657600"/>
              <a:ext cx="3850760" cy="430619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4009105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08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08902" grpId="1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5496" y="908720"/>
            <a:ext cx="9048464" cy="1512168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For example, suppose we want to know what the name of the current directory is.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zh-TW" sz="2400" dirty="0">
                <a:solidFill>
                  <a:schemeClr val="bg1"/>
                </a:solidFill>
              </a:rPr>
              <a:t>We can get the path with the </a:t>
            </a:r>
            <a:r>
              <a:rPr lang="en-US" altLang="zh-TW" sz="2400" b="1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pwd</a:t>
            </a:r>
            <a:r>
              <a:rPr lang="en-US" altLang="zh-TW" sz="2400" dirty="0">
                <a:solidFill>
                  <a:schemeClr val="bg1"/>
                </a:solidFill>
              </a:rPr>
              <a:t> command:</a:t>
            </a:r>
          </a:p>
          <a:p>
            <a:pPr lvl="1" eaLnBrk="1" hangingPunct="1">
              <a:lnSpc>
                <a:spcPct val="80000"/>
              </a:lnSpc>
            </a:pPr>
            <a:endParaRPr lang="en-US" altLang="zh-TW" sz="2400" dirty="0"/>
          </a:p>
          <a:p>
            <a:pPr lvl="1" eaLnBrk="1" hangingPunct="1">
              <a:lnSpc>
                <a:spcPct val="80000"/>
              </a:lnSpc>
            </a:pPr>
            <a:endParaRPr lang="en-US" altLang="zh-TW" sz="2400" dirty="0"/>
          </a:p>
          <a:p>
            <a:pPr marL="457200" lvl="1" indent="0" eaLnBrk="1" hangingPunct="1">
              <a:lnSpc>
                <a:spcPct val="80000"/>
              </a:lnSpc>
              <a:buNone/>
            </a:pPr>
            <a:endParaRPr lang="en-US" altLang="zh-TW" sz="2400" dirty="0">
              <a:latin typeface="High Tower Text" pitchFamily="18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5496" y="908720"/>
            <a:ext cx="9048464" cy="129614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7338" indent="-287338" eaLnBrk="1" hangingPunct="1">
              <a:lnSpc>
                <a:spcPct val="80000"/>
              </a:lnSpc>
            </a:pPr>
            <a:r>
              <a:rPr lang="en-US" altLang="zh-TW" sz="2800" b="0" kern="0" dirty="0"/>
              <a:t>You generally redirect output to a file to </a:t>
            </a:r>
            <a:r>
              <a:rPr lang="en-US" altLang="zh-TW" sz="2800" b="0" i="1" kern="0" dirty="0"/>
              <a:t>save</a:t>
            </a:r>
            <a:r>
              <a:rPr lang="en-US" altLang="zh-TW" sz="2800" b="0" kern="0" dirty="0"/>
              <a:t> the info.</a:t>
            </a:r>
          </a:p>
          <a:p>
            <a:pPr marL="627063" lvl="1" indent="-339725" eaLnBrk="1" hangingPunct="1">
              <a:lnSpc>
                <a:spcPct val="80000"/>
              </a:lnSpc>
            </a:pPr>
            <a:r>
              <a:rPr lang="en-US" altLang="zh-TW" b="0" kern="0" spc="-10" dirty="0"/>
              <a:t>After all, if it goes to the screen, it is lost; if it goes to a file, you can open that file to see what was printed.</a:t>
            </a:r>
            <a:endParaRPr lang="en-US" altLang="zh-TW" b="0" kern="0" spc="-10" dirty="0">
              <a:latin typeface="High Tower Text" pitchFamily="18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107504" y="-27384"/>
            <a:ext cx="885536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0" kern="0" dirty="0">
                <a:solidFill>
                  <a:srgbClr val="0033CC"/>
                </a:solidFill>
              </a:rPr>
              <a:t>Output Redirection for Useful Stuff</a:t>
            </a:r>
            <a:endParaRPr lang="en-US" altLang="zh-TW" sz="4800" b="0" kern="0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1943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>
                <a:solidFill>
                  <a:srgbClr val="0033CC"/>
                </a:solidFill>
              </a:rPr>
              <a:t>cut</a:t>
            </a:r>
            <a:endParaRPr lang="en-US" altLang="zh-TW" sz="5400" b="1" kern="0" dirty="0">
              <a:solidFill>
                <a:srgbClr val="0033CC"/>
              </a:solidFill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304800" y="838200"/>
            <a:ext cx="87630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sz="4400" b="1" kern="0" spc="-50" dirty="0">
                <a:solidFill>
                  <a:srgbClr val="FF0000"/>
                </a:solidFill>
                <a:latin typeface="High Tower Text" pitchFamily="18" charset="0"/>
              </a:rPr>
              <a:t>cut</a:t>
            </a:r>
            <a:r>
              <a:rPr lang="en-US" altLang="zh-TW" sz="3600" b="1" kern="0" spc="-50" dirty="0">
                <a:solidFill>
                  <a:srgbClr val="FF0000"/>
                </a:solidFill>
                <a:latin typeface="Times New Roman" pitchFamily="18" charset="0"/>
              </a:rPr>
              <a:t> 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characters (-c) or fields </a:t>
            </a:r>
            <a:r>
              <a:rPr lang="en-US" altLang="zh-TW" b="0" kern="0" spc="-250" dirty="0">
                <a:solidFill>
                  <a:srgbClr val="FF0000"/>
                </a:solidFill>
                <a:latin typeface="Times New Roman" pitchFamily="18" charset="0"/>
              </a:rPr>
              <a:t>(</a:t>
            </a:r>
            <a:r>
              <a:rPr lang="en-US" altLang="zh-TW" b="0" kern="0" spc="-150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b="0" kern="0" spc="250" dirty="0">
                <a:solidFill>
                  <a:srgbClr val="FF0000"/>
                </a:solidFill>
                <a:latin typeface="Times New Roman" pitchFamily="18" charset="0"/>
              </a:rPr>
              <a:t>f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) from each input line.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Other useful flags are --complement(</a:t>
            </a:r>
            <a:r>
              <a:rPr lang="zh-TW" altLang="en-US" sz="2800" b="0" kern="0" dirty="0">
                <a:solidFill>
                  <a:srgbClr val="FF0000"/>
                </a:solidFill>
                <a:latin typeface="Times New Roman" pitchFamily="18" charset="0"/>
              </a:rPr>
              <a:t>相反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) and -d.</a:t>
            </a:r>
          </a:p>
          <a:p>
            <a:pPr marL="0" indent="0" eaLnBrk="1" hangingPunct="1">
              <a:buFontTx/>
              <a:buNone/>
            </a:pPr>
            <a:endParaRPr lang="en-US" altLang="zh-TW" sz="1800" b="0" kern="0" dirty="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 b="0" kern="0" dirty="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28600" y="2636838"/>
            <a:ext cx="8686800" cy="422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>
                <a:solidFill>
                  <a:srgbClr val="808080"/>
                </a:solidFill>
              </a:rPr>
              <a:t>%</a:t>
            </a:r>
            <a:r>
              <a:rPr lang="en-US" altLang="zh-TW" sz="280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80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>
                <a:solidFill>
                  <a:srgbClr val="808080"/>
                </a:solidFill>
                <a:latin typeface="High Tower Text" pitchFamily="18" charset="0"/>
                <a:cs typeface="Times New Roman" pitchFamily="18" charset="0"/>
              </a:rPr>
              <a:t>c</a:t>
            </a:r>
            <a:r>
              <a:rPr lang="en-US" altLang="zh-TW" sz="280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 4-5,10  </a:t>
            </a:r>
            <a:r>
              <a:rPr lang="en-US" altLang="zh-TW" sz="2800">
                <a:solidFill>
                  <a:srgbClr val="808080"/>
                </a:solidFill>
                <a:latin typeface="High Tower Text" pitchFamily="18" charset="0"/>
              </a:rPr>
              <a:t>abcdefghijklmno.txt</a:t>
            </a:r>
            <a:endParaRPr lang="en-US" altLang="zh-TW" sz="2800">
              <a:solidFill>
                <a:srgbClr val="80808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>
                <a:solidFill>
                  <a:srgbClr val="808080"/>
                </a:solidFill>
                <a:latin typeface="High Tower Text" pitchFamily="18" charset="0"/>
              </a:rPr>
              <a:t>dej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700">
                <a:solidFill>
                  <a:srgbClr val="000000"/>
                </a:solidFill>
              </a:rPr>
              <a:t>%</a:t>
            </a:r>
            <a:r>
              <a:rPr lang="en-US" altLang="zh-TW" sz="2700">
                <a:solidFill>
                  <a:srgbClr val="000000"/>
                </a:solidFill>
                <a:latin typeface="High Tower Text" pitchFamily="18" charset="0"/>
              </a:rPr>
              <a:t> cut </a:t>
            </a:r>
            <a:r>
              <a:rPr lang="en-US" altLang="zh-TW" sz="27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700">
                <a:solidFill>
                  <a:srgbClr val="000000"/>
                </a:solidFill>
                <a:latin typeface="High Tower Text" pitchFamily="18" charset="0"/>
              </a:rPr>
              <a:t>complement </a:t>
            </a:r>
            <a:r>
              <a:rPr lang="en-US" altLang="zh-TW" sz="27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>
                <a:solidFill>
                  <a:srgbClr val="000000"/>
                </a:solidFill>
                <a:latin typeface="High Tower Text" pitchFamily="18" charset="0"/>
              </a:rPr>
              <a:t>c </a:t>
            </a:r>
            <a:r>
              <a:rPr lang="en-US" altLang="zh-TW" sz="270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4-5,10  </a:t>
            </a:r>
            <a:r>
              <a:rPr lang="en-US" altLang="zh-TW" sz="2700">
                <a:solidFill>
                  <a:srgbClr val="000000"/>
                </a:solidFill>
                <a:latin typeface="High Tower Text" pitchFamily="18" charset="0"/>
              </a:rPr>
              <a:t>abcdefghijklmno.txt</a:t>
            </a:r>
            <a:endParaRPr lang="en-US" altLang="zh-TW" sz="270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>
                <a:solidFill>
                  <a:srgbClr val="000000"/>
                </a:solidFill>
                <a:latin typeface="High Tower Text" pitchFamily="18" charset="0"/>
              </a:rPr>
              <a:t>abcfghiklmno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>
                <a:solidFill>
                  <a:srgbClr val="FFFFFF"/>
                </a:solidFill>
              </a:rPr>
              <a:t>%</a:t>
            </a: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 cut </a:t>
            </a:r>
            <a:r>
              <a:rPr lang="en-US" altLang="zh-TW" sz="280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  <a:cs typeface="Times New Roman" pitchFamily="18" charset="0"/>
              </a:rPr>
              <a:t>f</a:t>
            </a:r>
            <a:r>
              <a:rPr lang="en-US" altLang="zh-TW" sz="2800">
                <a:solidFill>
                  <a:srgbClr val="FFFFFF"/>
                </a:solidFill>
                <a:latin typeface="Times New Roman" pitchFamily="18" charset="0"/>
                <a:cs typeface="Times New Roman" pitchFamily="18" charset="0"/>
              </a:rPr>
              <a:t>6,7,8 --</a:t>
            </a: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complement filelist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…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>
                <a:solidFill>
                  <a:srgbClr val="FFFFFF"/>
                </a:solidFill>
              </a:rPr>
              <a:t>%</a:t>
            </a: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 cut</a:t>
            </a:r>
            <a:r>
              <a:rPr lang="en-US" altLang="zh-TW" sz="2800">
                <a:solidFill>
                  <a:srgbClr val="FFFFFF"/>
                </a:solidFill>
                <a:latin typeface="Times New Roman" pitchFamily="18" charset="0"/>
              </a:rPr>
              <a:t> -</a:t>
            </a: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f</a:t>
            </a:r>
            <a:r>
              <a:rPr lang="en-US" altLang="zh-TW" sz="2800">
                <a:solidFill>
                  <a:srgbClr val="FFFFFF"/>
                </a:solidFill>
                <a:latin typeface="Times New Roman" pitchFamily="18" charset="0"/>
              </a:rPr>
              <a:t>2 </a:t>
            </a: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apple banana cherry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>
                <a:solidFill>
                  <a:srgbClr val="FFFFFF"/>
                </a:solidFill>
              </a:rPr>
              <a:t>%</a:t>
            </a: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 cut </a:t>
            </a:r>
            <a:r>
              <a:rPr lang="en-US" altLang="zh-TW" sz="280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d " " </a:t>
            </a:r>
            <a:r>
              <a:rPr lang="en-US" altLang="zh-TW" sz="280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f</a:t>
            </a:r>
            <a:r>
              <a:rPr lang="en-US" altLang="zh-TW" sz="2800">
                <a:solidFill>
                  <a:srgbClr val="FFFFFF"/>
                </a:solidFill>
                <a:latin typeface="Times New Roman" pitchFamily="18" charset="0"/>
              </a:rPr>
              <a:t>2  </a:t>
            </a: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>
                <a:solidFill>
                  <a:srgbClr val="FFFFFF"/>
                </a:solidFill>
                <a:latin typeface="High Tower Text" pitchFamily="18" charset="0"/>
              </a:rPr>
              <a:t>banana</a:t>
            </a: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 flipH="1">
            <a:off x="2209800" y="1951038"/>
            <a:ext cx="3429000" cy="1630362"/>
          </a:xfrm>
          <a:prstGeom prst="line">
            <a:avLst/>
          </a:prstGeom>
          <a:noFill/>
          <a:ln w="38100">
            <a:solidFill>
              <a:srgbClr val="00FF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TW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85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auto">
          <a:xfrm>
            <a:off x="1691680" y="3501008"/>
            <a:ext cx="5832648" cy="1008112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basename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/home/Me/subdir1/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mydir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lnSpc>
                <a:spcPct val="85000"/>
              </a:lnSpc>
            </a:pP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mydir</a:t>
            </a:r>
            <a:endParaRPr lang="en-US" sz="2400" dirty="0">
              <a:solidFill>
                <a:schemeClr val="bg1">
                  <a:lumMod val="9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107504" y="-27384"/>
            <a:ext cx="885536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0" kern="0" dirty="0">
                <a:solidFill>
                  <a:srgbClr val="0033CC"/>
                </a:solidFill>
              </a:rPr>
              <a:t>Output Redirection for Useful Stuff</a:t>
            </a:r>
            <a:endParaRPr lang="en-US" altLang="zh-TW" sz="4800" b="0" kern="0" dirty="0">
              <a:solidFill>
                <a:srgbClr val="0033CC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691680" y="5805264"/>
            <a:ext cx="5832648" cy="1008112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pwd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–P &gt;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mypath</a:t>
            </a:r>
            <a:endParaRPr lang="en-US" sz="2400" dirty="0">
              <a:solidFill>
                <a:schemeClr val="bg1">
                  <a:lumMod val="9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basename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mypath</a:t>
            </a:r>
            <a:endParaRPr lang="en-US" sz="2400" dirty="0">
              <a:solidFill>
                <a:schemeClr val="bg1">
                  <a:lumMod val="9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mydir</a:t>
            </a:r>
            <a:endParaRPr lang="en-US" sz="2400" dirty="0">
              <a:solidFill>
                <a:schemeClr val="bg1">
                  <a:lumMod val="9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691680" y="2060848"/>
            <a:ext cx="5832648" cy="1008112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pwd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–P 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/home/Me/subdir1/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mydir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5496" y="908720"/>
            <a:ext cx="9108504" cy="6048672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800" dirty="0"/>
              <a:t>For example, suppose we want to know what the name of the current directory is.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zh-TW" sz="2400" dirty="0"/>
              <a:t>We can get the path with the </a:t>
            </a:r>
            <a:r>
              <a:rPr lang="en-US" altLang="zh-TW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pwd</a:t>
            </a:r>
            <a:r>
              <a:rPr lang="en-US" altLang="zh-TW" sz="2400" dirty="0"/>
              <a:t> command:</a:t>
            </a:r>
          </a:p>
          <a:p>
            <a:pPr lvl="1" eaLnBrk="1" hangingPunct="1">
              <a:lnSpc>
                <a:spcPct val="80000"/>
              </a:lnSpc>
            </a:pPr>
            <a:endParaRPr lang="en-US" altLang="zh-TW" sz="2400" dirty="0"/>
          </a:p>
          <a:p>
            <a:pPr lvl="1" eaLnBrk="1" hangingPunct="1">
              <a:lnSpc>
                <a:spcPct val="80000"/>
              </a:lnSpc>
            </a:pPr>
            <a:endParaRPr lang="en-US" altLang="zh-TW" sz="2400" dirty="0"/>
          </a:p>
          <a:p>
            <a:pPr lvl="1" eaLnBrk="1" hangingPunct="1">
              <a:lnSpc>
                <a:spcPct val="80000"/>
              </a:lnSpc>
            </a:pPr>
            <a:endParaRPr lang="en-US" altLang="zh-TW" sz="2400" dirty="0"/>
          </a:p>
          <a:p>
            <a:pPr lvl="1" eaLnBrk="1" hangingPunct="1">
              <a:lnSpc>
                <a:spcPct val="80000"/>
              </a:lnSpc>
            </a:pPr>
            <a:r>
              <a:rPr lang="en-US" altLang="zh-TW" sz="2400" spc="-40" dirty="0"/>
              <a:t>And we can get just the directory with the </a:t>
            </a:r>
            <a:r>
              <a:rPr lang="en-US" altLang="zh-TW" sz="2400" b="1" spc="-40" dirty="0" err="1">
                <a:latin typeface="Consolas" panose="020B0609020204030204" pitchFamily="49" charset="0"/>
                <a:cs typeface="Consolas" panose="020B0609020204030204" pitchFamily="49" charset="0"/>
              </a:rPr>
              <a:t>basename</a:t>
            </a:r>
            <a:r>
              <a:rPr lang="en-US" altLang="zh-TW" sz="2400" spc="-40" dirty="0"/>
              <a:t> command:</a:t>
            </a:r>
          </a:p>
          <a:p>
            <a:pPr lvl="1" eaLnBrk="1" hangingPunct="1">
              <a:lnSpc>
                <a:spcPct val="80000"/>
              </a:lnSpc>
            </a:pPr>
            <a:endParaRPr lang="en-US" altLang="zh-TW" sz="2400" dirty="0"/>
          </a:p>
          <a:p>
            <a:pPr lvl="1" eaLnBrk="1" hangingPunct="1">
              <a:lnSpc>
                <a:spcPct val="80000"/>
              </a:lnSpc>
            </a:pPr>
            <a:endParaRPr lang="en-US" altLang="zh-TW" sz="2000" dirty="0"/>
          </a:p>
          <a:p>
            <a:pPr lvl="1" eaLnBrk="1" hangingPunct="1">
              <a:lnSpc>
                <a:spcPct val="80000"/>
              </a:lnSpc>
            </a:pPr>
            <a:endParaRPr lang="en-US" altLang="zh-TW" sz="2400" dirty="0"/>
          </a:p>
          <a:p>
            <a:pPr marL="457200" lvl="1" indent="-457200" eaLnBrk="1" hangingPunct="1">
              <a:lnSpc>
                <a:spcPct val="80000"/>
              </a:lnSpc>
              <a:buNone/>
            </a:pPr>
            <a:r>
              <a:rPr lang="en-US" altLang="zh-TW" sz="2400" dirty="0">
                <a:solidFill>
                  <a:srgbClr val="C00000"/>
                </a:solidFill>
              </a:rPr>
              <a:t>	    Q: But, how to make the above work without having to	</a:t>
            </a:r>
            <a:br>
              <a:rPr lang="en-US" altLang="zh-TW" sz="2400" dirty="0">
                <a:solidFill>
                  <a:srgbClr val="C00000"/>
                </a:solidFill>
              </a:rPr>
            </a:br>
            <a:r>
              <a:rPr lang="en-US" altLang="zh-TW" sz="2400" dirty="0">
                <a:solidFill>
                  <a:srgbClr val="C00000"/>
                </a:solidFill>
              </a:rPr>
              <a:t>        </a:t>
            </a:r>
            <a:r>
              <a:rPr lang="en-US" altLang="zh-TW" sz="800" dirty="0">
                <a:solidFill>
                  <a:srgbClr val="C00000"/>
                </a:solidFill>
              </a:rPr>
              <a:t>  </a:t>
            </a:r>
            <a:r>
              <a:rPr lang="en-US" altLang="zh-TW" sz="100" dirty="0">
                <a:solidFill>
                  <a:srgbClr val="C00000"/>
                </a:solidFill>
              </a:rPr>
              <a:t> </a:t>
            </a:r>
            <a:r>
              <a:rPr lang="en-US" altLang="zh-TW" sz="2400" spc="-20" dirty="0">
                <a:solidFill>
                  <a:srgbClr val="C00000"/>
                </a:solidFill>
              </a:rPr>
              <a:t>physically type the path as an argument to </a:t>
            </a:r>
            <a:r>
              <a:rPr lang="en-US" altLang="zh-TW" sz="2400" b="1" spc="-2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basename</a:t>
            </a:r>
            <a:r>
              <a:rPr lang="en-US" altLang="zh-TW" sz="2400" spc="-20" dirty="0">
                <a:solidFill>
                  <a:srgbClr val="C00000"/>
                </a:solidFill>
              </a:rPr>
              <a:t>?</a:t>
            </a:r>
          </a:p>
          <a:p>
            <a:pPr marL="342900" lvl="1" indent="-342900" eaLnBrk="1" hangingPunct="1">
              <a:lnSpc>
                <a:spcPct val="80000"/>
              </a:lnSpc>
              <a:buNone/>
            </a:pPr>
            <a:br>
              <a:rPr lang="en-US" altLang="zh-TW" sz="400" dirty="0"/>
            </a:br>
            <a:r>
              <a:rPr lang="en-US" altLang="zh-TW" sz="2400" dirty="0"/>
              <a:t>  </a:t>
            </a:r>
            <a:r>
              <a:rPr lang="en-US" altLang="zh-TW" sz="2400" dirty="0">
                <a:solidFill>
                  <a:srgbClr val="339933"/>
                </a:solidFill>
              </a:rPr>
              <a:t>   </a:t>
            </a:r>
            <a:r>
              <a:rPr lang="en-US" altLang="zh-TW" sz="1050" dirty="0">
                <a:solidFill>
                  <a:srgbClr val="339933"/>
                </a:solidFill>
              </a:rPr>
              <a:t> </a:t>
            </a:r>
            <a:r>
              <a:rPr lang="en-US" altLang="zh-TW" sz="2400" dirty="0">
                <a:solidFill>
                  <a:srgbClr val="339933"/>
                </a:solidFill>
              </a:rPr>
              <a:t>A: On slide #13, we did it with </a:t>
            </a:r>
            <a:r>
              <a:rPr lang="en-US" altLang="zh-TW" sz="2400" b="1" dirty="0">
                <a:solidFill>
                  <a:srgbClr val="7030A0"/>
                </a:solidFill>
              </a:rPr>
              <a:t>`</a:t>
            </a:r>
            <a:r>
              <a:rPr lang="en-US" altLang="zh-TW" sz="2400" dirty="0">
                <a:solidFill>
                  <a:srgbClr val="339933"/>
                </a:solidFill>
              </a:rPr>
              <a:t>…</a:t>
            </a:r>
            <a:r>
              <a:rPr lang="en-US" altLang="zh-TW" sz="2400" b="1" dirty="0">
                <a:solidFill>
                  <a:srgbClr val="7030A0"/>
                </a:solidFill>
              </a:rPr>
              <a:t>`</a:t>
            </a:r>
            <a:r>
              <a:rPr lang="en-US" altLang="zh-TW" sz="2400" dirty="0">
                <a:solidFill>
                  <a:srgbClr val="339933"/>
                </a:solidFill>
              </a:rPr>
              <a:t>. But we can also do it by </a:t>
            </a:r>
            <a:br>
              <a:rPr lang="en-US" altLang="zh-TW" sz="2400" dirty="0">
                <a:solidFill>
                  <a:srgbClr val="339933"/>
                </a:solidFill>
              </a:rPr>
            </a:br>
            <a:r>
              <a:rPr lang="en-US" altLang="zh-TW" sz="2400" dirty="0">
                <a:solidFill>
                  <a:srgbClr val="339933"/>
                </a:solidFill>
              </a:rPr>
              <a:t>          </a:t>
            </a:r>
            <a:r>
              <a:rPr lang="en-US" altLang="zh-TW" sz="2400" spc="-40" dirty="0">
                <a:solidFill>
                  <a:srgbClr val="339933"/>
                </a:solidFill>
              </a:rPr>
              <a:t>saving the </a:t>
            </a:r>
            <a:r>
              <a:rPr lang="en-US" altLang="zh-TW" sz="2400" b="1" spc="-40" dirty="0" err="1">
                <a:solidFill>
                  <a:srgbClr val="3399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pwd</a:t>
            </a:r>
            <a:r>
              <a:rPr lang="en-US" altLang="zh-TW" sz="1800" b="1" spc="-40" dirty="0">
                <a:solidFill>
                  <a:srgbClr val="3399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2400" spc="-40" dirty="0">
                <a:solidFill>
                  <a:srgbClr val="339933"/>
                </a:solidFill>
              </a:rPr>
              <a:t>info, rather</a:t>
            </a:r>
            <a:r>
              <a:rPr lang="en-US" altLang="zh-TW" sz="1400" spc="-40" dirty="0">
                <a:solidFill>
                  <a:srgbClr val="339933"/>
                </a:solidFill>
              </a:rPr>
              <a:t> </a:t>
            </a:r>
            <a:r>
              <a:rPr lang="en-US" altLang="zh-TW" sz="2400" spc="-40" dirty="0">
                <a:solidFill>
                  <a:srgbClr val="339933"/>
                </a:solidFill>
              </a:rPr>
              <a:t>than</a:t>
            </a:r>
            <a:r>
              <a:rPr lang="en-US" altLang="zh-TW" sz="2400" dirty="0">
                <a:solidFill>
                  <a:srgbClr val="339933"/>
                </a:solidFill>
              </a:rPr>
              <a:t> </a:t>
            </a:r>
            <a:r>
              <a:rPr lang="en-US" altLang="zh-TW" sz="2400" spc="-40" dirty="0">
                <a:solidFill>
                  <a:srgbClr val="339933"/>
                </a:solidFill>
              </a:rPr>
              <a:t>“losing” it to the screen:</a:t>
            </a:r>
            <a:endParaRPr lang="en-US" altLang="zh-TW" sz="2000" spc="-40" dirty="0">
              <a:solidFill>
                <a:srgbClr val="339933"/>
              </a:solidFill>
            </a:endParaRPr>
          </a:p>
          <a:p>
            <a:pPr lvl="1" eaLnBrk="1" hangingPunct="1">
              <a:lnSpc>
                <a:spcPct val="80000"/>
              </a:lnSpc>
            </a:pPr>
            <a:endParaRPr lang="en-US" altLang="zh-TW" sz="2400" dirty="0"/>
          </a:p>
          <a:p>
            <a:pPr lvl="1" eaLnBrk="1" hangingPunct="1">
              <a:lnSpc>
                <a:spcPct val="80000"/>
              </a:lnSpc>
            </a:pPr>
            <a:endParaRPr lang="en-US" altLang="zh-TW" sz="2400" dirty="0"/>
          </a:p>
          <a:p>
            <a:pPr marL="457200" lvl="1" indent="0" eaLnBrk="1" hangingPunct="1">
              <a:lnSpc>
                <a:spcPct val="80000"/>
              </a:lnSpc>
              <a:buNone/>
            </a:pPr>
            <a:endParaRPr lang="en-US" altLang="zh-TW" sz="2400" dirty="0">
              <a:latin typeface="High Tower Tex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2499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4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4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4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4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6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107504" y="-27384"/>
            <a:ext cx="885536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0" kern="0" dirty="0">
                <a:solidFill>
                  <a:srgbClr val="0033CC"/>
                </a:solidFill>
              </a:rPr>
              <a:t>Output Redirection for Useful Stuff</a:t>
            </a:r>
            <a:endParaRPr lang="en-US" altLang="zh-TW" sz="4800" b="0" kern="0" dirty="0">
              <a:solidFill>
                <a:srgbClr val="0033CC"/>
              </a:solidFill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7935" y="2302768"/>
            <a:ext cx="9048464" cy="1702296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80000"/>
              </a:lnSpc>
            </a:pPr>
            <a:r>
              <a:rPr lang="en-US" altLang="zh-TW" sz="2800" b="0" kern="0" dirty="0"/>
              <a:t>But sometimes you redirect output to hide unwanted display messages.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zh-TW" sz="2400" b="0" kern="0" dirty="0"/>
              <a:t>After all, if it goes to a file then it won’t display on the screen.</a:t>
            </a:r>
          </a:p>
          <a:p>
            <a:pPr marL="457200" lvl="1" indent="0" eaLnBrk="1" hangingPunct="1">
              <a:lnSpc>
                <a:spcPct val="80000"/>
              </a:lnSpc>
              <a:buNone/>
            </a:pPr>
            <a:r>
              <a:rPr lang="en-US" altLang="zh-TW" sz="2400" b="0" kern="0" dirty="0"/>
              <a:t>	Thus: </a:t>
            </a:r>
            <a:r>
              <a:rPr lang="en-US" altLang="zh-TW" sz="2400" b="0" kern="0" dirty="0">
                <a:solidFill>
                  <a:srgbClr val="0033CC"/>
                </a:solidFill>
              </a:rPr>
              <a:t>Output Redirection for Garbage.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35496" y="908720"/>
            <a:ext cx="9048464" cy="129614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80000"/>
              </a:lnSpc>
            </a:pPr>
            <a:r>
              <a:rPr lang="en-US" altLang="zh-TW" sz="2800" b="0" kern="0" dirty="0"/>
              <a:t>You generally redirect output to a file to </a:t>
            </a:r>
            <a:r>
              <a:rPr lang="en-US" altLang="zh-TW" sz="2800" b="0" i="1" kern="0" dirty="0"/>
              <a:t>save</a:t>
            </a:r>
            <a:r>
              <a:rPr lang="en-US" altLang="zh-TW" sz="2800" b="0" kern="0" dirty="0"/>
              <a:t> the info.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zh-TW" sz="2400" b="0" kern="0" dirty="0"/>
              <a:t>After all, if it goes to the screen, it is lost; if it goes to a file, you can open that file to see what was printed.</a:t>
            </a:r>
            <a:endParaRPr lang="en-US" altLang="zh-TW" sz="2400" b="0" kern="0" dirty="0">
              <a:latin typeface="High Tower Text" pitchFamily="18" charset="0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 bwMode="auto">
          <a:xfrm>
            <a:off x="228600" y="-24544"/>
            <a:ext cx="8686800" cy="8382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0" kern="0" dirty="0">
                <a:solidFill>
                  <a:srgbClr val="0033CC"/>
                </a:solidFill>
              </a:rPr>
              <a:t>Output Redirection for Garbage</a:t>
            </a:r>
            <a:endParaRPr lang="en-US" altLang="zh-TW" sz="4800" b="0" kern="0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4148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35496" y="6453336"/>
            <a:ext cx="9048464" cy="432048"/>
          </a:xfrm>
          <a:noFill/>
        </p:spPr>
        <p:txBody>
          <a:bodyPr/>
          <a:lstStyle/>
          <a:p>
            <a:pPr marL="0" indent="0" algn="ctr" eaLnBrk="1" hangingPunct="1">
              <a:lnSpc>
                <a:spcPct val="80000"/>
              </a:lnSpc>
              <a:buNone/>
            </a:pPr>
            <a:r>
              <a:rPr lang="en-US" altLang="zh-TW" sz="2800" dirty="0">
                <a:solidFill>
                  <a:srgbClr val="0033CC"/>
                </a:solidFill>
              </a:rPr>
              <a:t>This version produces the right output in both cases.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60040" y="1147800"/>
            <a:ext cx="9023920" cy="1057064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ls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apple  banana  blueberry  cherry  grape  mango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60040" y="3068960"/>
            <a:ext cx="9023920" cy="1584176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ls b*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banana  blueberry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ls d*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ls: cannot access 'd*': No such file or directory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35496" y="764704"/>
            <a:ext cx="9048464" cy="45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80000"/>
              </a:lnSpc>
            </a:pPr>
            <a:r>
              <a:rPr lang="en-US" altLang="zh-TW" sz="2800" b="0" kern="0" dirty="0"/>
              <a:t>Consider the following directory situation: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60040" y="5157192"/>
            <a:ext cx="9023920" cy="1296144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ls b* 2&gt; junk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banana  blueberry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ls d* 2&gt; junk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5496" y="2348880"/>
            <a:ext cx="9048464" cy="720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80000"/>
              </a:lnSpc>
            </a:pPr>
            <a:r>
              <a:rPr lang="en-US" altLang="zh-TW" sz="2800" b="0" kern="0" dirty="0"/>
              <a:t>Now compare the outputs for files beginning with ‘b’ versus for files beginning with ‘d’:</a:t>
            </a: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35496" y="4797152"/>
            <a:ext cx="9048464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80000"/>
              </a:lnSpc>
            </a:pPr>
            <a:r>
              <a:rPr lang="en-US" altLang="zh-TW" sz="2800" b="0" kern="0" dirty="0"/>
              <a:t>I don’t want that error message. So I do it this way:</a:t>
            </a: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 bwMode="auto">
          <a:xfrm>
            <a:off x="228600" y="-24544"/>
            <a:ext cx="8686800" cy="8382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0" kern="0" dirty="0">
                <a:solidFill>
                  <a:srgbClr val="0033CC"/>
                </a:solidFill>
              </a:rPr>
              <a:t>Output Redirection for Garbage</a:t>
            </a:r>
            <a:endParaRPr lang="en-US" altLang="zh-TW" sz="4800" b="0" kern="0" dirty="0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6996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5" grpId="0" build="p"/>
      <p:bldP spid="3" grpId="0" animBg="1"/>
      <p:bldP spid="8" grpId="0" animBg="1"/>
      <p:bldP spid="9" grpId="0"/>
      <p:bldP spid="10" grpId="0" animBg="1"/>
      <p:bldP spid="11" grpId="0"/>
      <p:bldP spid="12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60040" y="1221296"/>
            <a:ext cx="9023920" cy="2799928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ls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apple  banana  blueberry  cherry  grape  mango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ls b* d* g* 2&gt; junk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banana  blueberry  grape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ls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apple  banana  blueberry  cherry  grape  junk  mango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cat junk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ls: cannot access 'd*': No such file or directory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</a:p>
          <a:p>
            <a:pPr>
              <a:lnSpc>
                <a:spcPct val="85000"/>
              </a:lnSpc>
            </a:pPr>
            <a:endParaRPr lang="en-US" sz="2400" dirty="0">
              <a:solidFill>
                <a:schemeClr val="bg1">
                  <a:lumMod val="9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35496" y="838200"/>
            <a:ext cx="9048464" cy="45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80000"/>
              </a:lnSpc>
            </a:pPr>
            <a:r>
              <a:rPr lang="en-US" altLang="zh-TW" sz="2800" b="0" kern="0" dirty="0"/>
              <a:t>But the example has a small problem. Consider: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60040" y="5703168"/>
            <a:ext cx="9023920" cy="985056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ls d* 2&gt; /dev/null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cat /dev/null</a:t>
            </a:r>
          </a:p>
          <a:p>
            <a:pPr>
              <a:lnSpc>
                <a:spcPct val="85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35496" y="4191000"/>
            <a:ext cx="9048464" cy="432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>
              <a:lnSpc>
                <a:spcPct val="80000"/>
              </a:lnSpc>
            </a:pPr>
            <a:r>
              <a:rPr lang="en-US" altLang="zh-TW" sz="2800" b="0" kern="0" dirty="0"/>
              <a:t>It seems silly to need to create a junk file when I don’t actually want to save the output. 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800" b="0" kern="0" dirty="0"/>
              <a:t>Well, UNIX provides a better way: a special file that UNIX will not write to. Its name is </a:t>
            </a:r>
            <a:r>
              <a:rPr lang="en-US" altLang="zh-TW" sz="2800" b="0" kern="0" dirty="0">
                <a:solidFill>
                  <a:srgbClr val="FF0000"/>
                </a:solidFill>
              </a:rPr>
              <a:t>/dev/null</a:t>
            </a:r>
            <a:r>
              <a:rPr lang="en-US" altLang="zh-TW" sz="2800" b="0" kern="0" dirty="0"/>
              <a:t>:</a:t>
            </a: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 bwMode="auto">
          <a:xfrm>
            <a:off x="228600" y="-24544"/>
            <a:ext cx="8686800" cy="8382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b="0" kern="0" dirty="0">
                <a:solidFill>
                  <a:srgbClr val="0033CC"/>
                </a:solidFill>
              </a:rPr>
              <a:t>Output Redirection for Garbage</a:t>
            </a:r>
            <a:endParaRPr lang="en-US" altLang="zh-TW" sz="4800" b="0" kern="0" dirty="0">
              <a:solidFill>
                <a:srgbClr val="0033CC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 bwMode="auto">
          <a:xfrm flipV="1">
            <a:off x="5896303" y="3106824"/>
            <a:ext cx="1418897" cy="116191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3724169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/>
      <p:bldP spid="10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Lets do some more redirection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2109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5532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>
                <a:solidFill>
                  <a:schemeClr val="bg1"/>
                </a:solidFill>
              </a:rPr>
              <a:t>% </a:t>
            </a:r>
            <a:r>
              <a:rPr lang="en-US" altLang="zh-TW" sz="2800" b="1">
                <a:solidFill>
                  <a:schemeClr val="bg1"/>
                </a:solidFill>
                <a:latin typeface="High Tower Text" pitchFamily="18" charset="0"/>
              </a:rPr>
              <a:t>ls A* &gt; tempfile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>
                <a:solidFill>
                  <a:schemeClr val="bg1"/>
                </a:solidFill>
              </a:rPr>
              <a:t>% </a:t>
            </a:r>
            <a:r>
              <a:rPr lang="en-US" altLang="zh-TW" sz="2800" b="1">
                <a:solidFill>
                  <a:schemeClr val="bg1"/>
                </a:solidFill>
                <a:latin typeface="High Tower Text" pitchFamily="18" charset="0"/>
              </a:rPr>
              <a:t>wc </a:t>
            </a:r>
            <a:r>
              <a:rPr lang="en-US" altLang="zh-TW" sz="280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>
                <a:solidFill>
                  <a:schemeClr val="bg1"/>
                </a:solidFill>
                <a:latin typeface="High Tower Text" pitchFamily="18" charset="0"/>
              </a:rPr>
              <a:t>l &lt; tempfile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>
                <a:solidFill>
                  <a:schemeClr val="bg1"/>
                </a:solidFill>
                <a:latin typeface="Times New Roman" pitchFamily="18" charset="0"/>
              </a:rPr>
              <a:t>10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>
                <a:solidFill>
                  <a:schemeClr val="bg1"/>
                </a:solidFill>
              </a:rPr>
              <a:t>% </a:t>
            </a:r>
            <a:r>
              <a:rPr lang="en-US" altLang="zh-TW" sz="2800" b="1">
                <a:solidFill>
                  <a:schemeClr val="bg1"/>
                </a:solidFill>
                <a:latin typeface="High Tower Text" pitchFamily="18" charset="0"/>
              </a:rPr>
              <a:t>rm </a:t>
            </a:r>
            <a:r>
              <a:rPr lang="en-US" altLang="zh-TW" sz="280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>
                <a:solidFill>
                  <a:schemeClr val="bg1"/>
                </a:solidFill>
                <a:latin typeface="High Tower Text" pitchFamily="18" charset="0"/>
              </a:rPr>
              <a:t>f tempfile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>
                <a:solidFill>
                  <a:schemeClr val="bg1"/>
                </a:solidFill>
              </a:rPr>
              <a:t>% </a:t>
            </a:r>
            <a:r>
              <a:rPr lang="en-US" altLang="zh-TW" sz="2800" b="1">
                <a:latin typeface="High Tower Text" pitchFamily="18" charset="0"/>
              </a:rPr>
              <a:t>history &gt; tempfile</a:t>
            </a:r>
            <a:r>
              <a:rPr lang="en-US" altLang="zh-TW" sz="2400" b="1">
                <a:latin typeface="Times New Roman" pitchFamily="18" charset="0"/>
              </a:rPr>
              <a:t>2</a:t>
            </a:r>
            <a:endParaRPr lang="zh-TW" altLang="en-US" sz="2400" b="1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/>
              <a:t>% </a:t>
            </a:r>
            <a:r>
              <a:rPr lang="en-US" altLang="zh-TW" sz="2800" b="1">
                <a:latin typeface="High Tower Text" pitchFamily="18" charset="0"/>
              </a:rPr>
              <a:t>tail </a:t>
            </a:r>
            <a:r>
              <a:rPr lang="en-US" altLang="zh-TW" sz="2800">
                <a:latin typeface="Times New Roman" pitchFamily="18" charset="0"/>
              </a:rPr>
              <a:t>-</a:t>
            </a:r>
            <a:r>
              <a:rPr lang="en-US" altLang="zh-TW" sz="2400" b="1">
                <a:latin typeface="Times New Roman" pitchFamily="18" charset="0"/>
              </a:rPr>
              <a:t>5</a:t>
            </a:r>
            <a:r>
              <a:rPr lang="en-US" altLang="zh-TW" sz="2800" b="1">
                <a:latin typeface="High Tower Text" pitchFamily="18" charset="0"/>
              </a:rPr>
              <a:t> tempfile</a:t>
            </a:r>
            <a:r>
              <a:rPr lang="en-US" altLang="zh-TW" sz="2400" b="1">
                <a:latin typeface="Times New Roman" pitchFamily="18" charset="0"/>
              </a:rPr>
              <a:t>2 </a:t>
            </a:r>
            <a:r>
              <a:rPr lang="en-US" altLang="zh-TW" sz="2800" b="1">
                <a:latin typeface="High Tower Text" pitchFamily="18" charset="0"/>
              </a:rPr>
              <a:t>&gt; tempfile</a:t>
            </a:r>
            <a:r>
              <a:rPr lang="en-US" altLang="zh-TW" sz="2400" b="1"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/>
              <a:t>% </a:t>
            </a:r>
            <a:r>
              <a:rPr lang="en-US" altLang="zh-TW" sz="2800" b="1">
                <a:latin typeface="High Tower Text" pitchFamily="18" charset="0"/>
              </a:rPr>
              <a:t>cat tempfile</a:t>
            </a:r>
            <a:r>
              <a:rPr lang="en-US" altLang="zh-TW" sz="2400" b="1">
                <a:latin typeface="Times New Roman" pitchFamily="18" charset="0"/>
              </a:rPr>
              <a:t>3</a:t>
            </a:r>
            <a:r>
              <a:rPr lang="en-US" altLang="zh-TW" sz="2800" b="1"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>
                <a:latin typeface="High Tower Text" pitchFamily="18" charset="0"/>
              </a:rPr>
              <a:t>ls A* &gt; tempfile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>
                <a:latin typeface="High Tower Text" pitchFamily="18" charset="0"/>
              </a:rPr>
              <a:t>wc </a:t>
            </a:r>
            <a:r>
              <a:rPr lang="en-US" altLang="zh-TW" sz="2800">
                <a:latin typeface="Times New Roman" pitchFamily="18" charset="0"/>
              </a:rPr>
              <a:t>-</a:t>
            </a:r>
            <a:r>
              <a:rPr lang="en-US" altLang="zh-TW" sz="2800" b="1">
                <a:latin typeface="High Tower Text" pitchFamily="18" charset="0"/>
              </a:rPr>
              <a:t>l &lt; tempfile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>
                <a:latin typeface="High Tower Text" pitchFamily="18" charset="0"/>
              </a:rPr>
              <a:t>rm </a:t>
            </a:r>
            <a:r>
              <a:rPr lang="en-US" altLang="zh-TW" sz="2800">
                <a:latin typeface="Times New Roman" pitchFamily="18" charset="0"/>
              </a:rPr>
              <a:t>-</a:t>
            </a:r>
            <a:r>
              <a:rPr lang="en-US" altLang="zh-TW" sz="2800" b="1">
                <a:latin typeface="High Tower Text" pitchFamily="18" charset="0"/>
              </a:rPr>
              <a:t>f tempfile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>
                <a:latin typeface="High Tower Text" pitchFamily="18" charset="0"/>
              </a:rPr>
              <a:t>history &gt; tempfile</a:t>
            </a:r>
            <a:r>
              <a:rPr lang="en-US" altLang="zh-TW" sz="2400" b="1">
                <a:latin typeface="Times New Roman" pitchFamily="18" charset="0"/>
              </a:rPr>
              <a:t>2</a:t>
            </a:r>
            <a:endParaRPr lang="zh-TW" altLang="en-US" sz="2400" b="1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/>
              <a:t>% </a:t>
            </a:r>
            <a:r>
              <a:rPr lang="en-US" altLang="zh-TW" sz="2800" b="1">
                <a:latin typeface="High Tower Text" pitchFamily="18" charset="0"/>
              </a:rPr>
              <a:t>head </a:t>
            </a:r>
            <a:r>
              <a:rPr lang="en-US" altLang="zh-TW" sz="2800">
                <a:latin typeface="Times New Roman" pitchFamily="18" charset="0"/>
              </a:rPr>
              <a:t>-</a:t>
            </a:r>
            <a:r>
              <a:rPr lang="en-US" altLang="zh-TW" sz="2400" b="1">
                <a:latin typeface="Times New Roman" pitchFamily="18" charset="0"/>
              </a:rPr>
              <a:t>4</a:t>
            </a:r>
            <a:r>
              <a:rPr lang="en-US" altLang="zh-TW" sz="2800" b="1">
                <a:latin typeface="High Tower Text" pitchFamily="18" charset="0"/>
              </a:rPr>
              <a:t> tempfile</a:t>
            </a:r>
            <a:r>
              <a:rPr lang="en-US" altLang="zh-TW" sz="2400" b="1">
                <a:latin typeface="Times New Roman" pitchFamily="18" charset="0"/>
              </a:rPr>
              <a:t>3 </a:t>
            </a:r>
            <a:r>
              <a:rPr lang="en-US" altLang="zh-TW" sz="2800" b="1">
                <a:latin typeface="High Tower Text" pitchFamily="18" charset="0"/>
              </a:rPr>
              <a:t>&gt; tempfile</a:t>
            </a:r>
            <a:r>
              <a:rPr lang="en-US" altLang="zh-TW" sz="2400" b="1"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/>
              <a:t>%</a:t>
            </a:r>
            <a:endParaRPr lang="zh-TW" altLang="en-US" sz="2400" b="1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8286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947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Lets do some more redirection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5532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9F9F9"/>
                </a:solidFill>
              </a:rPr>
              <a:t>% </a:t>
            </a:r>
            <a:r>
              <a:rPr lang="en-US" altLang="zh-TW" sz="2800" b="1" dirty="0">
                <a:solidFill>
                  <a:srgbClr val="F9F9F9"/>
                </a:solidFill>
                <a:latin typeface="High Tower Text" pitchFamily="18" charset="0"/>
              </a:rPr>
              <a:t>ls A* &gt; </a:t>
            </a:r>
            <a:r>
              <a:rPr lang="en-US" altLang="zh-TW" sz="2800" b="1" dirty="0" err="1">
                <a:solidFill>
                  <a:srgbClr val="F9F9F9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F9F9F9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9F9F9"/>
                </a:solidFill>
              </a:rPr>
              <a:t>% </a:t>
            </a:r>
            <a:r>
              <a:rPr lang="en-US" altLang="zh-TW" sz="2800" b="1" dirty="0" err="1">
                <a:solidFill>
                  <a:srgbClr val="F9F9F9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F9F9F9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F9F9F9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F9F9F9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F9F9F9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F9F9F9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rgbClr val="F9F9F9"/>
                </a:solidFill>
                <a:latin typeface="Times New Roman" pitchFamily="18" charset="0"/>
              </a:rPr>
              <a:t>10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F9F9F9"/>
                </a:solidFill>
              </a:rPr>
              <a:t>% </a:t>
            </a:r>
            <a:r>
              <a:rPr lang="en-US" altLang="zh-TW" sz="2800" b="1" dirty="0" err="1">
                <a:solidFill>
                  <a:srgbClr val="F9F9F9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F9F9F9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F9F9F9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F9F9F9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F9F9F9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F9F9F9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history &gt; 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rgbClr val="FFFFCC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latin typeface="High Tower Text" pitchFamily="18" charset="0"/>
              </a:rPr>
              <a:t>tail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400" b="1" dirty="0">
                <a:latin typeface="Times New Roman" pitchFamily="18" charset="0"/>
              </a:rPr>
              <a:t>5</a:t>
            </a:r>
            <a:r>
              <a:rPr lang="en-US" altLang="zh-TW" sz="2800" b="1" dirty="0">
                <a:latin typeface="High Tower Text" pitchFamily="18" charset="0"/>
              </a:rPr>
              <a:t> tempfile</a:t>
            </a:r>
            <a:r>
              <a:rPr lang="en-US" altLang="zh-TW" sz="2400" b="1" dirty="0">
                <a:latin typeface="Times New Roman" pitchFamily="18" charset="0"/>
              </a:rPr>
              <a:t>2 </a:t>
            </a:r>
            <a:r>
              <a:rPr lang="en-US" altLang="zh-TW" sz="2800" b="1" dirty="0"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/>
              <a:t>% </a:t>
            </a:r>
            <a:r>
              <a:rPr lang="en-US" altLang="zh-TW" sz="2800" b="1" dirty="0">
                <a:latin typeface="High Tower Text" pitchFamily="18" charset="0"/>
              </a:rPr>
              <a:t>cat tempfile</a:t>
            </a:r>
            <a:r>
              <a:rPr lang="en-US" altLang="zh-TW" sz="2400" b="1" dirty="0">
                <a:latin typeface="Times New Roman" pitchFamily="18" charset="0"/>
              </a:rPr>
              <a:t>3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ls A* &gt; t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w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b="1" dirty="0">
                <a:latin typeface="High Tower Text" pitchFamily="18" charset="0"/>
              </a:rPr>
              <a:t>l &lt;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r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b="1" dirty="0">
                <a:latin typeface="High Tower Text" pitchFamily="18" charset="0"/>
              </a:rPr>
              <a:t>f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history &gt; tempfile</a:t>
            </a:r>
            <a:r>
              <a:rPr lang="en-US" altLang="zh-TW" sz="2400" b="1" dirty="0">
                <a:latin typeface="Times New Roman" pitchFamily="18" charset="0"/>
              </a:rPr>
              <a:t>2</a:t>
            </a:r>
            <a:endParaRPr lang="zh-TW" altLang="en-US" sz="2400" b="1" dirty="0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/>
              <a:t>% </a:t>
            </a:r>
            <a:r>
              <a:rPr lang="en-US" altLang="zh-TW" sz="2800" b="1" dirty="0">
                <a:latin typeface="High Tower Text" pitchFamily="18" charset="0"/>
              </a:rPr>
              <a:t>head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400" b="1" dirty="0">
                <a:latin typeface="Times New Roman" pitchFamily="18" charset="0"/>
              </a:rPr>
              <a:t>4</a:t>
            </a:r>
            <a:r>
              <a:rPr lang="en-US" altLang="zh-TW" sz="2800" b="1" dirty="0">
                <a:latin typeface="High Tower Text" pitchFamily="18" charset="0"/>
              </a:rPr>
              <a:t> tempfile</a:t>
            </a:r>
            <a:r>
              <a:rPr lang="en-US" altLang="zh-TW" sz="2400" b="1" dirty="0">
                <a:latin typeface="Times New Roman" pitchFamily="18" charset="0"/>
              </a:rPr>
              <a:t>3 </a:t>
            </a:r>
            <a:r>
              <a:rPr lang="en-US" altLang="zh-TW" sz="2800" b="1" dirty="0"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/>
              <a:t>%</a:t>
            </a:r>
            <a:endParaRPr lang="zh-TW" altLang="en-US" sz="2400" b="1" dirty="0">
              <a:latin typeface="Times New Roman" pitchFamily="18" charset="0"/>
            </a:endParaRPr>
          </a:p>
        </p:txBody>
      </p:sp>
      <p:sp>
        <p:nvSpPr>
          <p:cNvPr id="212997" name="AutoShape 5"/>
          <p:cNvSpPr>
            <a:spLocks noChangeArrowheads="1"/>
          </p:cNvSpPr>
          <p:nvPr/>
        </p:nvSpPr>
        <p:spPr bwMode="auto">
          <a:xfrm>
            <a:off x="3352800" y="685800"/>
            <a:ext cx="3886200" cy="1295400"/>
          </a:xfrm>
          <a:prstGeom prst="wedgeRoundRectCallout">
            <a:avLst>
              <a:gd name="adj1" fmla="val -75532"/>
              <a:gd name="adj2" fmla="val 11642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The history command lists </a:t>
            </a:r>
            <a:br>
              <a:rPr lang="en-US" altLang="zh-TW" sz="2400" dirty="0"/>
            </a:br>
            <a:r>
              <a:rPr lang="en-US" altLang="zh-TW" sz="2400" dirty="0"/>
              <a:t>all of the commands that </a:t>
            </a:r>
            <a:br>
              <a:rPr lang="en-US" altLang="zh-TW" sz="2400" dirty="0"/>
            </a:br>
            <a:r>
              <a:rPr lang="en-US" altLang="zh-TW" sz="2400" dirty="0"/>
              <a:t>you have typed.</a:t>
            </a:r>
          </a:p>
        </p:txBody>
      </p:sp>
    </p:spTree>
    <p:extLst>
      <p:ext uri="{BB962C8B-B14F-4D97-AF65-F5344CB8AC3E}">
        <p14:creationId xmlns:p14="http://schemas.microsoft.com/office/powerpoint/2010/main" val="5919668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2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129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2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997" grpId="0" animBg="1"/>
      <p:bldP spid="212997" grpId="1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Lets do some more redirection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5532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ls A* &gt;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</a:rPr>
              <a:t>%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10</a:t>
            </a: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</a:rPr>
              <a:t>%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history &gt; tempfile</a:t>
            </a: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95000"/>
                </a:schemeClr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latin typeface="High Tower Text" pitchFamily="18" charset="0"/>
              </a:rPr>
              <a:t>cat tempfile</a:t>
            </a:r>
            <a:r>
              <a:rPr lang="en-US" altLang="zh-TW" sz="2400" b="1" dirty="0">
                <a:latin typeface="Times New Roman" pitchFamily="18" charset="0"/>
              </a:rPr>
              <a:t>3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800" b="1" dirty="0">
                <a:latin typeface="High Tower Text" pitchFamily="18" charset="0"/>
              </a:rPr>
              <a:t>ls A* &gt; </a:t>
            </a:r>
            <a:r>
              <a:rPr lang="en-US" altLang="zh-TW" sz="2800" b="1" dirty="0" err="1">
                <a:latin typeface="High Tower Text" pitchFamily="18" charset="0"/>
              </a:rPr>
              <a:t>tempfile</a:t>
            </a:r>
            <a:endParaRPr lang="en-US" altLang="zh-TW" sz="2800" b="1" dirty="0"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800" b="1" dirty="0" err="1">
                <a:latin typeface="High Tower Text" pitchFamily="18" charset="0"/>
              </a:rPr>
              <a:t>wc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b="1" dirty="0"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latin typeface="High Tower Text" pitchFamily="18" charset="0"/>
              </a:rPr>
              <a:t>tempfile</a:t>
            </a:r>
            <a:endParaRPr lang="en-US" altLang="zh-TW" sz="2800" b="1" dirty="0"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800" b="1" dirty="0" err="1">
                <a:latin typeface="High Tower Text" pitchFamily="18" charset="0"/>
              </a:rPr>
              <a:t>rm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b="1" dirty="0">
                <a:latin typeface="High Tower Text" pitchFamily="18" charset="0"/>
              </a:rPr>
              <a:t>f </a:t>
            </a:r>
            <a:r>
              <a:rPr lang="en-US" altLang="zh-TW" sz="2800" b="1" dirty="0" err="1">
                <a:latin typeface="High Tower Text" pitchFamily="18" charset="0"/>
              </a:rPr>
              <a:t>tempfile</a:t>
            </a:r>
            <a:endParaRPr lang="en-US" altLang="zh-TW" sz="2800" b="1" dirty="0"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800" b="1" dirty="0">
                <a:latin typeface="High Tower Text" pitchFamily="18" charset="0"/>
              </a:rPr>
              <a:t>history &gt; tempfile</a:t>
            </a:r>
            <a:r>
              <a:rPr lang="en-US" altLang="zh-TW" sz="2400" b="1" dirty="0">
                <a:latin typeface="Times New Roman" pitchFamily="18" charset="0"/>
              </a:rPr>
              <a:t>2</a:t>
            </a:r>
            <a:endParaRPr lang="zh-TW" altLang="en-US" sz="2400" b="1" dirty="0"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400" b="1" dirty="0"/>
              <a:t>% </a:t>
            </a:r>
            <a:r>
              <a:rPr lang="en-US" altLang="zh-TW" sz="2800" b="1" dirty="0">
                <a:latin typeface="High Tower Text" pitchFamily="18" charset="0"/>
              </a:rPr>
              <a:t>head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400" b="1" dirty="0">
                <a:latin typeface="Times New Roman" pitchFamily="18" charset="0"/>
              </a:rPr>
              <a:t>4</a:t>
            </a:r>
            <a:r>
              <a:rPr lang="en-US" altLang="zh-TW" sz="2800" b="1" dirty="0">
                <a:latin typeface="High Tower Text" pitchFamily="18" charset="0"/>
              </a:rPr>
              <a:t> tempfile</a:t>
            </a:r>
            <a:r>
              <a:rPr lang="en-US" altLang="zh-TW" sz="2400" b="1" dirty="0">
                <a:latin typeface="Times New Roman" pitchFamily="18" charset="0"/>
              </a:rPr>
              <a:t>3 </a:t>
            </a:r>
            <a:r>
              <a:rPr lang="en-US" altLang="zh-TW" sz="2800" b="1" dirty="0"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buFontTx/>
              <a:buNone/>
              <a:tabLst>
                <a:tab pos="2520950" algn="l"/>
              </a:tabLst>
            </a:pPr>
            <a:r>
              <a:rPr lang="en-US" altLang="zh-TW" sz="2400" b="1" dirty="0"/>
              <a:t>%</a:t>
            </a:r>
            <a:endParaRPr lang="zh-TW" altLang="en-US" sz="2400" b="1" dirty="0">
              <a:latin typeface="Times New Roman" pitchFamily="18" charset="0"/>
            </a:endParaRPr>
          </a:p>
        </p:txBody>
      </p:sp>
      <p:sp>
        <p:nvSpPr>
          <p:cNvPr id="206855" name="AutoShape 7"/>
          <p:cNvSpPr>
            <a:spLocks noChangeArrowheads="1"/>
          </p:cNvSpPr>
          <p:nvPr/>
        </p:nvSpPr>
        <p:spPr bwMode="auto">
          <a:xfrm>
            <a:off x="1981200" y="1600200"/>
            <a:ext cx="4267200" cy="914400"/>
          </a:xfrm>
          <a:prstGeom prst="wedgeRoundRectCallout">
            <a:avLst>
              <a:gd name="adj1" fmla="val -36977"/>
              <a:gd name="adj2" fmla="val 13333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By using tail you will get just </a:t>
            </a:r>
            <a:br>
              <a:rPr lang="en-US" altLang="zh-TW" sz="2400" dirty="0"/>
            </a:br>
            <a:r>
              <a:rPr lang="en-US" altLang="zh-TW" sz="2400" dirty="0"/>
              <a:t>the last 4 lines that you typed.</a:t>
            </a:r>
          </a:p>
        </p:txBody>
      </p:sp>
    </p:spTree>
    <p:extLst>
      <p:ext uri="{BB962C8B-B14F-4D97-AF65-F5344CB8AC3E}">
        <p14:creationId xmlns:p14="http://schemas.microsoft.com/office/powerpoint/2010/main" val="6020792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6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068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855" grpId="0" animBg="1"/>
      <p:bldP spid="206855" grpId="1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Lets do some more redirection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5532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E6E6E6"/>
                </a:solidFill>
              </a:rPr>
              <a:t>% </a:t>
            </a:r>
            <a:r>
              <a:rPr lang="en-US" altLang="zh-TW" sz="2800" b="1" dirty="0">
                <a:solidFill>
                  <a:srgbClr val="E6E6E6"/>
                </a:solidFill>
                <a:latin typeface="High Tower Text" pitchFamily="18" charset="0"/>
              </a:rPr>
              <a:t>ls A* &gt; </a:t>
            </a:r>
            <a:r>
              <a:rPr lang="en-US" altLang="zh-TW" sz="2800" b="1" dirty="0" err="1">
                <a:solidFill>
                  <a:srgbClr val="E6E6E6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E6E6E6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E6E6E6"/>
                </a:solidFill>
              </a:rPr>
              <a:t>% </a:t>
            </a:r>
            <a:r>
              <a:rPr lang="en-US" altLang="zh-TW" sz="2800" b="1" dirty="0" err="1">
                <a:solidFill>
                  <a:srgbClr val="E6E6E6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E6E6E6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E6E6E6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E6E6E6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E6E6E6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E6E6E6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rgbClr val="E6E6E6"/>
                </a:solidFill>
                <a:latin typeface="Times New Roman" pitchFamily="18" charset="0"/>
              </a:rPr>
              <a:t>10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E6E6E6"/>
                </a:solidFill>
              </a:rPr>
              <a:t>% </a:t>
            </a:r>
            <a:r>
              <a:rPr lang="en-US" altLang="zh-TW" sz="2800" b="1" dirty="0" err="1">
                <a:solidFill>
                  <a:srgbClr val="E6E6E6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E6E6E6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E6E6E6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E6E6E6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E6E6E6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E6E6E6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E6E6E6"/>
                </a:solidFill>
              </a:rPr>
              <a:t>% </a:t>
            </a:r>
            <a:r>
              <a:rPr lang="en-US" altLang="zh-TW" sz="2800" b="1" dirty="0">
                <a:solidFill>
                  <a:srgbClr val="E6E6E6"/>
                </a:solidFill>
                <a:latin typeface="High Tower Text" pitchFamily="18" charset="0"/>
              </a:rPr>
              <a:t>history &gt; tempfile</a:t>
            </a:r>
            <a:r>
              <a:rPr lang="en-US" altLang="zh-TW" sz="2400" b="1" dirty="0">
                <a:solidFill>
                  <a:srgbClr val="E6E6E6"/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rgbClr val="E6E6E6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rgbClr val="E6E6E6"/>
                </a:solidFill>
              </a:rPr>
              <a:t>% </a:t>
            </a:r>
            <a:r>
              <a:rPr lang="en-US" altLang="zh-TW" sz="2800" b="1" dirty="0">
                <a:solidFill>
                  <a:srgbClr val="E6E6E6"/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rgbClr val="E6E6E6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E6E6E6"/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rgbClr val="E6E6E6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E6E6E6"/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rgbClr val="E6E6E6"/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rgbClr val="E6E6E6"/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135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ls A* &gt;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136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137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  138 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history &gt; tempfile</a:t>
            </a:r>
            <a:r>
              <a:rPr lang="en-US" altLang="zh-TW" sz="2400" b="1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/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latin typeface="High Tower Text" pitchFamily="18" charset="0"/>
              </a:rPr>
              <a:t>head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400" b="1" dirty="0">
                <a:latin typeface="Times New Roman" pitchFamily="18" charset="0"/>
              </a:rPr>
              <a:t>4</a:t>
            </a:r>
            <a:r>
              <a:rPr lang="en-US" altLang="zh-TW" sz="2800" b="1" dirty="0">
                <a:latin typeface="High Tower Text" pitchFamily="18" charset="0"/>
              </a:rPr>
              <a:t> tempfile</a:t>
            </a:r>
            <a:r>
              <a:rPr lang="en-US" altLang="zh-TW" sz="2400" b="1" dirty="0">
                <a:latin typeface="Times New Roman" pitchFamily="18" charset="0"/>
              </a:rPr>
              <a:t>3 </a:t>
            </a:r>
            <a:r>
              <a:rPr lang="en-US" altLang="zh-TW" sz="2800" b="1" dirty="0"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/>
              <a:t>%</a:t>
            </a:r>
            <a:endParaRPr lang="zh-TW" altLang="en-US" sz="2400" b="1" dirty="0"/>
          </a:p>
        </p:txBody>
      </p:sp>
      <p:sp>
        <p:nvSpPr>
          <p:cNvPr id="5" name="AutoShape 7"/>
          <p:cNvSpPr>
            <a:spLocks noChangeArrowheads="1"/>
          </p:cNvSpPr>
          <p:nvPr/>
        </p:nvSpPr>
        <p:spPr bwMode="auto">
          <a:xfrm>
            <a:off x="1600200" y="1828800"/>
            <a:ext cx="4267200" cy="1295400"/>
          </a:xfrm>
          <a:prstGeom prst="wedgeRoundRectCallout">
            <a:avLst>
              <a:gd name="adj1" fmla="val -36977"/>
              <a:gd name="adj2" fmla="val 13333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Your numbers would be </a:t>
            </a:r>
            <a:br>
              <a:rPr lang="en-US" altLang="zh-TW" sz="2400" dirty="0"/>
            </a:br>
            <a:r>
              <a:rPr lang="en-US" altLang="zh-TW" sz="2400" dirty="0"/>
              <a:t>different, because your history will be of a different length.</a:t>
            </a:r>
          </a:p>
        </p:txBody>
      </p:sp>
    </p:spTree>
    <p:extLst>
      <p:ext uri="{BB962C8B-B14F-4D97-AF65-F5344CB8AC3E}">
        <p14:creationId xmlns:p14="http://schemas.microsoft.com/office/powerpoint/2010/main" val="3683568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Lets do some more redirection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5532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ls A* &gt;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10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history 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85000"/>
                </a:schemeClr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135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ls A* &gt;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136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137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138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history &gt; tempfile</a:t>
            </a: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95000"/>
                </a:schemeClr>
              </a:solidFill>
              <a:latin typeface="Times New Roman" pitchFamily="18" charset="0"/>
            </a:endParaRPr>
          </a:p>
          <a:p>
            <a:pPr lvl="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2400" b="1" dirty="0">
                <a:solidFill>
                  <a:srgbClr val="FFFFFF">
                    <a:lumMod val="85000"/>
                  </a:srgbClr>
                </a:solidFill>
              </a:rPr>
              <a:t>%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4</a:t>
            </a:r>
          </a:p>
          <a:p>
            <a:pPr lvl="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2400" b="1" dirty="0">
                <a:solidFill>
                  <a:srgbClr val="D9D9D9"/>
                </a:solidFill>
              </a:rPr>
              <a:t>%</a:t>
            </a:r>
            <a:r>
              <a:rPr lang="en-US" altLang="zh-TW" sz="2400" b="1" dirty="0">
                <a:solidFill>
                  <a:srgbClr val="FFFFFF"/>
                </a:solidFill>
              </a:rPr>
              <a:t> </a:t>
            </a:r>
            <a:r>
              <a:rPr lang="en-US" altLang="zh-TW" sz="2600" b="1" dirty="0">
                <a:latin typeface="High Tower Text" pitchFamily="18" charset="0"/>
              </a:rPr>
              <a:t>cut</a:t>
            </a:r>
            <a:r>
              <a:rPr lang="en-US" altLang="zh-TW" sz="2400" b="1" dirty="0">
                <a:latin typeface="High Tower Text" pitchFamily="18" charset="0"/>
              </a:rPr>
              <a:t> </a:t>
            </a:r>
            <a:r>
              <a:rPr lang="en-US" altLang="zh-TW" sz="2800" b="1" dirty="0"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400" b="1" dirty="0">
                <a:latin typeface="High Tower Text" pitchFamily="18" charset="0"/>
              </a:rPr>
              <a:t>complement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  <a:r>
              <a:rPr lang="en-US" altLang="zh-TW" sz="2800" b="1" dirty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b="1" dirty="0">
                <a:latin typeface="High Tower Text" pitchFamily="18" charset="0"/>
              </a:rPr>
              <a:t>c</a:t>
            </a:r>
            <a:r>
              <a:rPr lang="en-US" altLang="zh-TW" sz="2400" b="1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b="1" dirty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400" b="1" dirty="0"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2800" b="1" dirty="0">
                <a:latin typeface="High Tower Text" pitchFamily="18" charset="0"/>
              </a:rPr>
              <a:t> </a:t>
            </a:r>
            <a:r>
              <a:rPr lang="en-US" altLang="zh-TW" sz="2600" b="1" dirty="0">
                <a:latin typeface="High Tower Text" pitchFamily="18" charset="0"/>
              </a:rPr>
              <a:t>tempfile</a:t>
            </a:r>
            <a:r>
              <a:rPr lang="en-US" altLang="zh-TW" sz="2400" b="1" dirty="0">
                <a:latin typeface="Times New Roman" pitchFamily="18" charset="0"/>
              </a:rPr>
              <a:t>4</a:t>
            </a:r>
            <a:r>
              <a:rPr lang="en-US" altLang="zh-TW" sz="2400" dirty="0">
                <a:latin typeface="Times New Roman" pitchFamily="18" charset="0"/>
              </a:rPr>
              <a:t>&gt;</a:t>
            </a:r>
            <a:r>
              <a:rPr lang="en-US" altLang="zh-TW" sz="2600" b="1" dirty="0">
                <a:latin typeface="High Tower Text" pitchFamily="18" charset="0"/>
              </a:rPr>
              <a:t>tempfile</a:t>
            </a:r>
            <a:r>
              <a:rPr lang="en-US" altLang="zh-TW" sz="2400" b="1" dirty="0">
                <a:latin typeface="Times New Roman" pitchFamily="18" charset="0"/>
              </a:rPr>
              <a:t>5</a:t>
            </a:r>
          </a:p>
          <a:p>
            <a:pPr lvl="0" eaLnBrk="1" hangingPunct="1">
              <a:lnSpc>
                <a:spcPct val="80000"/>
              </a:lnSpc>
              <a:spcBef>
                <a:spcPts val="200"/>
              </a:spcBef>
              <a:buNone/>
            </a:pPr>
            <a:r>
              <a:rPr lang="en-US" altLang="zh-TW" sz="2400" b="1" dirty="0">
                <a:solidFill>
                  <a:srgbClr val="FFFFFF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 </a:t>
            </a:r>
            <a:endParaRPr lang="en-US" altLang="zh-TW" sz="2400" b="1" dirty="0">
              <a:solidFill>
                <a:srgbClr val="FFFFFF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endParaRPr lang="zh-TW" altLang="en-US" sz="2400" b="1" dirty="0">
              <a:solidFill>
                <a:schemeClr val="bg1"/>
              </a:solidFill>
            </a:endParaRPr>
          </a:p>
        </p:txBody>
      </p:sp>
      <p:sp>
        <p:nvSpPr>
          <p:cNvPr id="227333" name="AutoShape 5"/>
          <p:cNvSpPr>
            <a:spLocks noChangeArrowheads="1"/>
          </p:cNvSpPr>
          <p:nvPr/>
        </p:nvSpPr>
        <p:spPr bwMode="auto">
          <a:xfrm>
            <a:off x="3429000" y="4267200"/>
            <a:ext cx="4267200" cy="914400"/>
          </a:xfrm>
          <a:prstGeom prst="wedgeRoundRectCallout">
            <a:avLst>
              <a:gd name="adj1" fmla="val -66481"/>
              <a:gd name="adj2" fmla="val 11035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By using “</a:t>
            </a:r>
            <a:r>
              <a:rPr lang="en-US" altLang="zh-TW" sz="2400" dirty="0">
                <a:solidFill>
                  <a:srgbClr val="C00000"/>
                </a:solidFill>
              </a:rPr>
              <a:t>head</a:t>
            </a:r>
            <a:r>
              <a:rPr lang="en-US" altLang="zh-TW" sz="2400" dirty="0"/>
              <a:t>”, we can throw away the line that ran “history”.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152939" y="2590800"/>
            <a:ext cx="1405677" cy="1440160"/>
            <a:chOff x="1152939" y="2590800"/>
            <a:chExt cx="1405677" cy="1440160"/>
          </a:xfrm>
        </p:grpSpPr>
        <p:sp>
          <p:nvSpPr>
            <p:cNvPr id="7" name="Rounded Rectangle 6"/>
            <p:cNvSpPr/>
            <p:nvPr/>
          </p:nvSpPr>
          <p:spPr bwMode="auto">
            <a:xfrm>
              <a:off x="1152939" y="2590800"/>
              <a:ext cx="1405677" cy="1066800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0" tIns="45720" rIns="4572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sz="2000" b="0" i="0" u="none" strike="noStrike" cap="none" spc="-30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This</a:t>
              </a:r>
              <a:r>
                <a:rPr kumimoji="1" lang="en-US" sz="2000" b="0" i="0" u="none" strike="noStrike" cap="none" spc="-3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 front</a:t>
              </a:r>
              <a:br>
                <a:rPr kumimoji="1" lang="en-US" sz="2000" b="0" i="0" u="none" strike="noStrike" cap="none" spc="-3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</a:br>
              <a:r>
                <a:rPr kumimoji="1" lang="en-US" sz="2000" b="0" i="0" u="none" strike="noStrike" cap="none" spc="-3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portion is</a:t>
              </a:r>
              <a:br>
                <a:rPr kumimoji="1" lang="en-US" sz="2000" b="0" i="0" u="none" strike="noStrike" cap="none" spc="-3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</a:br>
              <a:r>
                <a:rPr kumimoji="1" lang="en-US" sz="2000" b="0" i="0" u="none" strike="noStrike" cap="none" spc="-3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 c</a:t>
              </a:r>
              <a:r>
                <a:rPr kumimoji="1" lang="en-US" sz="2000" b="0" i="0" u="none" strike="noStrike" cap="none" spc="-6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olumns</a:t>
              </a:r>
              <a:r>
                <a:rPr kumimoji="1" lang="en-US" sz="2000" b="0" i="0" u="none" strike="noStrike" cap="none" spc="-16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 1-</a:t>
              </a:r>
              <a:r>
                <a:rPr kumimoji="1" lang="en-US" sz="2000" b="0" i="0" u="none" strike="noStrike" cap="none" spc="-45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7</a:t>
              </a:r>
              <a:r>
                <a:rPr kumimoji="1" lang="en-US" sz="2000" b="0" i="0" u="none" strike="noStrike" cap="none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.</a:t>
              </a:r>
              <a:endParaRPr kumimoji="1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endParaRPr>
            </a:p>
          </p:txBody>
        </p:sp>
        <p:cxnSp>
          <p:nvCxnSpPr>
            <p:cNvPr id="8" name="Straight Arrow Connector 7"/>
            <p:cNvCxnSpPr/>
            <p:nvPr/>
          </p:nvCxnSpPr>
          <p:spPr bwMode="auto">
            <a:xfrm rot="16200000" flipH="1">
              <a:off x="1088136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9" name="Straight Arrow Connector 8"/>
            <p:cNvCxnSpPr/>
            <p:nvPr/>
          </p:nvCxnSpPr>
          <p:spPr bwMode="auto">
            <a:xfrm rot="16200000" flipH="1">
              <a:off x="1435608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10" name="Straight Arrow Connector 9"/>
            <p:cNvCxnSpPr/>
            <p:nvPr/>
          </p:nvCxnSpPr>
          <p:spPr bwMode="auto">
            <a:xfrm rot="16200000" flipH="1">
              <a:off x="1609344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11" name="Straight Arrow Connector 10"/>
            <p:cNvCxnSpPr/>
            <p:nvPr/>
          </p:nvCxnSpPr>
          <p:spPr bwMode="auto">
            <a:xfrm rot="16200000" flipH="1">
              <a:off x="1783080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12" name="Straight Arrow Connector 11"/>
            <p:cNvCxnSpPr/>
            <p:nvPr/>
          </p:nvCxnSpPr>
          <p:spPr bwMode="auto">
            <a:xfrm rot="16200000" flipH="1">
              <a:off x="1956816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13" name="Straight Arrow Connector 12"/>
            <p:cNvCxnSpPr/>
            <p:nvPr/>
          </p:nvCxnSpPr>
          <p:spPr bwMode="auto">
            <a:xfrm rot="16200000" flipH="1">
              <a:off x="2133600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14" name="Straight Arrow Connector 13"/>
            <p:cNvCxnSpPr/>
            <p:nvPr/>
          </p:nvCxnSpPr>
          <p:spPr bwMode="auto">
            <a:xfrm rot="16200000" flipH="1">
              <a:off x="1261872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8772388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7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273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7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333" grpId="0" animBg="1"/>
      <p:bldP spid="227333" grpId="1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0033CC"/>
                </a:solidFill>
              </a:rPr>
              <a:t>Lets do some more redirection</a:t>
            </a:r>
            <a:endParaRPr lang="en-US" altLang="zh-TW" dirty="0">
              <a:solidFill>
                <a:srgbClr val="0033CC"/>
              </a:solidFill>
            </a:endParaRP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553200" cy="5638800"/>
          </a:xfrm>
          <a:solidFill>
            <a:schemeClr val="tx1"/>
          </a:solidFill>
        </p:spPr>
        <p:txBody>
          <a:bodyPr rIns="0" bIns="0"/>
          <a:lstStyle/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ls A* &gt;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10</a:t>
            </a: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history 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85000"/>
                </a:schemeClr>
              </a:solidFill>
              <a:latin typeface="Times New Roman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135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ls A* &gt;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136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137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138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history 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85000"/>
                </a:schemeClr>
              </a:solidFill>
              <a:latin typeface="Times New Roman" pitchFamily="18" charset="0"/>
            </a:endParaRPr>
          </a:p>
          <a:p>
            <a:pPr lvl="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600" b="1" dirty="0">
                <a:solidFill>
                  <a:srgbClr val="FFFFCC"/>
                </a:solidFill>
                <a:latin typeface="High Tower Text" pitchFamily="18" charset="0"/>
              </a:rPr>
              <a:t>cut</a:t>
            </a:r>
            <a:r>
              <a:rPr lang="en-US" altLang="zh-TW" sz="24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CC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400" b="1" dirty="0">
                <a:solidFill>
                  <a:srgbClr val="FFFFCC"/>
                </a:solidFill>
                <a:latin typeface="High Tower Text" pitchFamily="18" charset="0"/>
              </a:rPr>
              <a:t>complement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CC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b="1" dirty="0">
                <a:solidFill>
                  <a:srgbClr val="FFFFCC"/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b="1" dirty="0">
                <a:solidFill>
                  <a:srgbClr val="FFFFCC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4</a:t>
            </a:r>
            <a:r>
              <a:rPr lang="en-US" altLang="zh-TW" sz="11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&gt;</a:t>
            </a:r>
            <a:r>
              <a:rPr lang="en-US" altLang="zh-TW" sz="11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5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%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 </a:t>
            </a:r>
            <a:endParaRPr lang="en-US" altLang="zh-TW" sz="2400" b="1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29381" name="AutoShape 5"/>
          <p:cNvSpPr>
            <a:spLocks noChangeArrowheads="1"/>
          </p:cNvSpPr>
          <p:nvPr/>
        </p:nvSpPr>
        <p:spPr bwMode="auto">
          <a:xfrm>
            <a:off x="3200400" y="4602088"/>
            <a:ext cx="4495800" cy="960512"/>
          </a:xfrm>
          <a:prstGeom prst="wedgeRoundRectCallout">
            <a:avLst>
              <a:gd name="adj1" fmla="val -75331"/>
              <a:gd name="adj2" fmla="val 11588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Let’s use “</a:t>
            </a:r>
            <a:r>
              <a:rPr lang="en-US" altLang="zh-TW" sz="2400" dirty="0">
                <a:solidFill>
                  <a:srgbClr val="C00000"/>
                </a:solidFill>
                <a:latin typeface="+mn-lt"/>
              </a:rPr>
              <a:t>cut</a:t>
            </a:r>
            <a:r>
              <a:rPr lang="en-US" altLang="zh-TW" sz="2400" dirty="0"/>
              <a:t>” to get rid of </a:t>
            </a:r>
            <a:br>
              <a:rPr lang="en-US" altLang="zh-TW" sz="2400" dirty="0"/>
            </a:br>
            <a:r>
              <a:rPr lang="en-US" altLang="zh-TW" sz="2400" dirty="0">
                <a:solidFill>
                  <a:srgbClr val="FFC000"/>
                </a:solidFill>
              </a:rPr>
              <a:t>this stuff </a:t>
            </a:r>
            <a:r>
              <a:rPr lang="en-US" altLang="zh-TW" sz="2400" dirty="0"/>
              <a:t>in the front. 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2267744" y="4170040"/>
            <a:ext cx="1512168" cy="1224136"/>
            <a:chOff x="2267744" y="3789040"/>
            <a:chExt cx="1512168" cy="1224136"/>
          </a:xfrm>
        </p:grpSpPr>
        <p:cxnSp>
          <p:nvCxnSpPr>
            <p:cNvPr id="3" name="Straight Arrow Connector 2"/>
            <p:cNvCxnSpPr/>
            <p:nvPr/>
          </p:nvCxnSpPr>
          <p:spPr bwMode="auto">
            <a:xfrm flipH="1" flipV="1">
              <a:off x="2267744" y="3789040"/>
              <a:ext cx="1512168" cy="1008112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8" name="Straight Arrow Connector 7"/>
            <p:cNvCxnSpPr/>
            <p:nvPr/>
          </p:nvCxnSpPr>
          <p:spPr bwMode="auto">
            <a:xfrm flipH="1" flipV="1">
              <a:off x="2267744" y="4149080"/>
              <a:ext cx="1512168" cy="72008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11" name="Straight Arrow Connector 10"/>
            <p:cNvCxnSpPr/>
            <p:nvPr/>
          </p:nvCxnSpPr>
          <p:spPr bwMode="auto">
            <a:xfrm flipH="1" flipV="1">
              <a:off x="2267744" y="4581128"/>
              <a:ext cx="1512168" cy="36004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14" name="Straight Arrow Connector 13"/>
            <p:cNvCxnSpPr/>
            <p:nvPr/>
          </p:nvCxnSpPr>
          <p:spPr bwMode="auto">
            <a:xfrm flipH="1">
              <a:off x="2339752" y="5013176"/>
              <a:ext cx="144016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</p:grpSp>
      <p:grpSp>
        <p:nvGrpSpPr>
          <p:cNvPr id="4" name="Group 3"/>
          <p:cNvGrpSpPr/>
          <p:nvPr/>
        </p:nvGrpSpPr>
        <p:grpSpPr>
          <a:xfrm>
            <a:off x="1152939" y="2590800"/>
            <a:ext cx="1405677" cy="1440160"/>
            <a:chOff x="1152939" y="2590800"/>
            <a:chExt cx="1405677" cy="1440160"/>
          </a:xfrm>
        </p:grpSpPr>
        <p:sp>
          <p:nvSpPr>
            <p:cNvPr id="2" name="Rounded Rectangle 1" hidden="1"/>
            <p:cNvSpPr/>
            <p:nvPr/>
          </p:nvSpPr>
          <p:spPr bwMode="auto">
            <a:xfrm>
              <a:off x="1152939" y="2590800"/>
              <a:ext cx="1405677" cy="1066800"/>
            </a:xfrm>
            <a:prstGeom prst="round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0" tIns="45720" rIns="4572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sz="2000" b="0" i="0" u="none" strike="noStrike" cap="none" spc="-30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This</a:t>
              </a:r>
              <a:r>
                <a:rPr kumimoji="1" lang="en-US" sz="2000" b="0" i="0" u="none" strike="noStrike" cap="none" spc="-3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 front</a:t>
              </a:r>
              <a:br>
                <a:rPr kumimoji="1" lang="en-US" sz="2000" b="0" i="0" u="none" strike="noStrike" cap="none" spc="-3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</a:br>
              <a:r>
                <a:rPr kumimoji="1" lang="en-US" sz="2000" b="0" i="0" u="none" strike="noStrike" cap="none" spc="-3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portion is</a:t>
              </a:r>
              <a:br>
                <a:rPr kumimoji="1" lang="en-US" sz="2000" b="0" i="0" u="none" strike="noStrike" cap="none" spc="-3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</a:br>
              <a:r>
                <a:rPr kumimoji="1" lang="en-US" sz="2000" b="0" i="0" u="none" strike="noStrike" cap="none" spc="-3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 c</a:t>
              </a:r>
              <a:r>
                <a:rPr kumimoji="1" lang="en-US" sz="2000" b="0" i="0" u="none" strike="noStrike" cap="none" spc="-6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olumns</a:t>
              </a:r>
              <a:r>
                <a:rPr kumimoji="1" lang="en-US" sz="2000" b="0" i="0" u="none" strike="noStrike" cap="none" spc="-16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 1-</a:t>
              </a:r>
              <a:r>
                <a:rPr kumimoji="1" lang="en-US" sz="2000" b="0" i="0" u="none" strike="noStrike" cap="none" spc="-450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7</a:t>
              </a:r>
              <a:r>
                <a:rPr kumimoji="1" lang="en-US" sz="2000" b="0" i="0" u="none" strike="noStrike" cap="none" normalizeH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新細明體" charset="-120"/>
                </a:rPr>
                <a:t>.</a:t>
              </a:r>
              <a:endParaRPr kumimoji="1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 bwMode="auto">
            <a:xfrm rot="16200000" flipH="1">
              <a:off x="1088136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19" name="Straight Arrow Connector 18"/>
            <p:cNvCxnSpPr/>
            <p:nvPr/>
          </p:nvCxnSpPr>
          <p:spPr bwMode="auto">
            <a:xfrm rot="16200000" flipH="1">
              <a:off x="1435608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20" name="Straight Arrow Connector 19"/>
            <p:cNvCxnSpPr/>
            <p:nvPr/>
          </p:nvCxnSpPr>
          <p:spPr bwMode="auto">
            <a:xfrm rot="16200000" flipH="1">
              <a:off x="1609344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21" name="Straight Arrow Connector 20"/>
            <p:cNvCxnSpPr/>
            <p:nvPr/>
          </p:nvCxnSpPr>
          <p:spPr bwMode="auto">
            <a:xfrm rot="16200000" flipH="1">
              <a:off x="1783080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22" name="Straight Arrow Connector 21"/>
            <p:cNvCxnSpPr/>
            <p:nvPr/>
          </p:nvCxnSpPr>
          <p:spPr bwMode="auto">
            <a:xfrm rot="16200000" flipH="1">
              <a:off x="1956816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23" name="Straight Arrow Connector 22"/>
            <p:cNvCxnSpPr/>
            <p:nvPr/>
          </p:nvCxnSpPr>
          <p:spPr bwMode="auto">
            <a:xfrm rot="16200000" flipH="1">
              <a:off x="2133600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  <p:cxnSp>
          <p:nvCxnSpPr>
            <p:cNvPr id="24" name="Straight Arrow Connector 23"/>
            <p:cNvCxnSpPr/>
            <p:nvPr/>
          </p:nvCxnSpPr>
          <p:spPr bwMode="auto">
            <a:xfrm rot="16200000" flipH="1">
              <a:off x="1261872" y="3802360"/>
              <a:ext cx="457200" cy="0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arrow" w="lg" len="lg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339399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29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2293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9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381" grpId="0" animBg="1"/>
      <p:bldP spid="229381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04800" y="838200"/>
            <a:ext cx="87630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sz="4400" b="1" kern="0" spc="-50" dirty="0">
                <a:solidFill>
                  <a:srgbClr val="FF0000"/>
                </a:solidFill>
                <a:latin typeface="High Tower Text" pitchFamily="18" charset="0"/>
              </a:rPr>
              <a:t>cut</a:t>
            </a:r>
            <a:r>
              <a:rPr lang="en-US" altLang="zh-TW" sz="3600" b="1" kern="0" spc="-50" dirty="0">
                <a:solidFill>
                  <a:srgbClr val="FF0000"/>
                </a:solidFill>
                <a:latin typeface="Times New Roman" pitchFamily="18" charset="0"/>
              </a:rPr>
              <a:t> 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characters (-c) or fields </a:t>
            </a:r>
            <a:r>
              <a:rPr lang="en-US" altLang="zh-TW" b="0" kern="0" spc="-250" dirty="0">
                <a:solidFill>
                  <a:srgbClr val="FF0000"/>
                </a:solidFill>
                <a:latin typeface="Times New Roman" pitchFamily="18" charset="0"/>
              </a:rPr>
              <a:t>(</a:t>
            </a:r>
            <a:r>
              <a:rPr lang="en-US" altLang="zh-TW" b="0" kern="0" spc="-150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b="0" kern="0" spc="250" dirty="0">
                <a:solidFill>
                  <a:srgbClr val="FF0000"/>
                </a:solidFill>
                <a:latin typeface="Times New Roman" pitchFamily="18" charset="0"/>
              </a:rPr>
              <a:t>f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) from each input line.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Other useful flags are --complement(</a:t>
            </a:r>
            <a:r>
              <a:rPr lang="zh-TW" altLang="en-US" sz="2800" b="0" kern="0" dirty="0">
                <a:solidFill>
                  <a:srgbClr val="FF0000"/>
                </a:solidFill>
                <a:latin typeface="Times New Roman" pitchFamily="18" charset="0"/>
              </a:rPr>
              <a:t>相反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) and -d.</a:t>
            </a:r>
          </a:p>
          <a:p>
            <a:pPr marL="0" indent="0" eaLnBrk="1" hangingPunct="1">
              <a:buFontTx/>
              <a:buNone/>
            </a:pPr>
            <a:endParaRPr lang="en-US" altLang="zh-TW" sz="1800" b="0" kern="0" dirty="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 b="0" kern="0" dirty="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>
                <a:solidFill>
                  <a:srgbClr val="0033CC"/>
                </a:solidFill>
              </a:rPr>
              <a:t>cut</a:t>
            </a:r>
            <a:endParaRPr lang="en-US" altLang="zh-TW" sz="5400" b="1" kern="0" dirty="0">
              <a:solidFill>
                <a:srgbClr val="0033CC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28600" y="2636838"/>
            <a:ext cx="8686800" cy="422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808080"/>
                </a:solidFill>
              </a:rPr>
              <a:t>%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  <a:cs typeface="Times New Roman" pitchFamily="18" charset="0"/>
              </a:rPr>
              <a:t>c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 4-5,10  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abcdefghijklmno.txt</a:t>
            </a:r>
            <a:endParaRPr lang="en-US" altLang="zh-TW" sz="2800" dirty="0">
              <a:solidFill>
                <a:srgbClr val="80808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 err="1">
                <a:solidFill>
                  <a:srgbClr val="808080"/>
                </a:solidFill>
                <a:latin typeface="High Tower Text" pitchFamily="18" charset="0"/>
              </a:rPr>
              <a:t>dej</a:t>
            </a:r>
            <a:endParaRPr lang="en-US" altLang="zh-TW" sz="2800" dirty="0">
              <a:solidFill>
                <a:srgbClr val="80808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700" dirty="0">
                <a:solidFill>
                  <a:srgbClr val="808080"/>
                </a:solidFill>
              </a:rPr>
              <a:t>%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complement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c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4-5,10  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abcdefghijklmno.txt</a:t>
            </a:r>
            <a:endParaRPr lang="en-US" altLang="zh-TW" sz="2700" dirty="0">
              <a:solidFill>
                <a:srgbClr val="80808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 err="1">
                <a:solidFill>
                  <a:srgbClr val="808080"/>
                </a:solidFill>
                <a:latin typeface="High Tower Text" pitchFamily="18" charset="0"/>
              </a:rPr>
              <a:t>abcfghiklmno</a:t>
            </a:r>
            <a:endParaRPr lang="en-US" altLang="zh-TW" sz="2800" dirty="0">
              <a:solidFill>
                <a:srgbClr val="80808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000000"/>
                </a:solidFill>
              </a:rPr>
              <a:t>%</a:t>
            </a: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spc="100" dirty="0">
                <a:solidFill>
                  <a:srgbClr val="000000"/>
                </a:solidFill>
                <a:latin typeface="High Tower Text" pitchFamily="18" charset="0"/>
                <a:cs typeface="Times New Roman" pitchFamily="18" charset="0"/>
              </a:rPr>
              <a:t>f</a:t>
            </a:r>
            <a:r>
              <a:rPr lang="en-US" altLang="zh-TW" sz="28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6,7,8 --</a:t>
            </a: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complement </a:t>
            </a:r>
            <a:r>
              <a:rPr lang="en-US" altLang="zh-TW" sz="2800" dirty="0" err="1">
                <a:solidFill>
                  <a:srgbClr val="000000"/>
                </a:solidFill>
                <a:latin typeface="High Tower Text" pitchFamily="18" charset="0"/>
              </a:rPr>
              <a:t>listOfFiles</a:t>
            </a:r>
            <a:endParaRPr lang="en-US" altLang="zh-TW" sz="2800" dirty="0">
              <a:solidFill>
                <a:srgbClr val="00000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…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cut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 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2 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apple banana cherry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d " "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2  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banana</a:t>
            </a: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 flipH="1">
            <a:off x="1447800" y="1447800"/>
            <a:ext cx="2819400" cy="2895600"/>
          </a:xfrm>
          <a:prstGeom prst="line">
            <a:avLst/>
          </a:prstGeom>
          <a:noFill/>
          <a:ln w="38100">
            <a:solidFill>
              <a:srgbClr val="00FF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TW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775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0033CC"/>
                </a:solidFill>
              </a:rPr>
              <a:t>Lets do some more redirection</a:t>
            </a:r>
            <a:endParaRPr lang="en-US" altLang="zh-TW" dirty="0">
              <a:solidFill>
                <a:srgbClr val="0033CC"/>
              </a:solidFill>
            </a:endParaRP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553200" cy="5638800"/>
          </a:xfrm>
          <a:solidFill>
            <a:schemeClr val="tx1"/>
          </a:solidFill>
        </p:spPr>
        <p:txBody>
          <a:bodyPr rIns="0" bIns="0"/>
          <a:lstStyle/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ls A* &gt;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10</a:t>
            </a: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history 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85000"/>
                </a:schemeClr>
              </a:solidFill>
              <a:latin typeface="Times New Roman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135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ls A* &gt;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136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137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 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138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history 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85000"/>
                </a:schemeClr>
              </a:solidFill>
              <a:latin typeface="Times New Roman" pitchFamily="18" charset="0"/>
            </a:endParaRPr>
          </a:p>
          <a:p>
            <a:pPr lvl="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cut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complement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7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11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&gt;</a:t>
            </a:r>
            <a:r>
              <a:rPr lang="en-US" altLang="zh-TW" sz="11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5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%</a:t>
            </a:r>
            <a:r>
              <a:rPr lang="en-US" altLang="zh-TW" sz="2400" b="1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5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endParaRPr lang="en-US" altLang="zh-TW" sz="2400" b="1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75013149"/>
      </p:ext>
    </p:extLst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553200" cy="5638800"/>
          </a:xfrm>
          <a:solidFill>
            <a:schemeClr val="tx1"/>
          </a:solidFill>
        </p:spPr>
        <p:txBody>
          <a:bodyPr bIns="0"/>
          <a:lstStyle/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10</a:t>
            </a: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history 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85000"/>
                </a:schemeClr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135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ls A* &gt;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136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137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138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history &gt; tempfile</a:t>
            </a: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95000"/>
                </a:schemeClr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cut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omplement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1-7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16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&gt;</a:t>
            </a:r>
            <a:r>
              <a:rPr lang="en-US" altLang="zh-TW" sz="12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5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5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ls A* &gt;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43011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Lets do some more redirection</a:t>
            </a:r>
            <a:endParaRPr lang="en-US" altLang="zh-TW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053477"/>
      </p:ext>
    </p:extLst>
  </p:cSld>
  <p:clrMapOvr>
    <a:masterClrMapping/>
  </p:clrMapOvr>
  <p:transition advTm="300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553200" cy="5638800"/>
          </a:xfrm>
          <a:solidFill>
            <a:schemeClr val="tx1"/>
          </a:solidFill>
        </p:spPr>
        <p:txBody>
          <a:bodyPr bIns="0"/>
          <a:lstStyle/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history 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85000"/>
                </a:schemeClr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135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ls A* &gt;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136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137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138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history &gt; tempfile</a:t>
            </a: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95000"/>
                </a:schemeClr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cut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omplement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1-7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16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&gt;</a:t>
            </a:r>
            <a:r>
              <a:rPr lang="en-US" altLang="zh-TW" sz="12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5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5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ls A* &gt;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43011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Lets do some more redirection</a:t>
            </a:r>
            <a:endParaRPr lang="en-US" altLang="zh-TW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112591"/>
      </p:ext>
    </p:extLst>
  </p:cSld>
  <p:clrMapOvr>
    <a:masterClrMapping/>
  </p:clrMapOvr>
  <p:transition advTm="300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553200" cy="5638800"/>
          </a:xfrm>
          <a:solidFill>
            <a:schemeClr val="tx1"/>
          </a:solidFill>
        </p:spPr>
        <p:txBody>
          <a:bodyPr bIns="0"/>
          <a:lstStyle/>
          <a:p>
            <a:pPr lvl="0" eaLnBrk="1" hangingPunct="1">
              <a:lnSpc>
                <a:spcPct val="80000"/>
              </a:lnSpc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history 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85000"/>
                </a:schemeClr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135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ls A* &gt;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136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137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138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history &gt; tempfile</a:t>
            </a: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95000"/>
                </a:schemeClr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cut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omplement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1-7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16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&gt;</a:t>
            </a:r>
            <a:r>
              <a:rPr lang="en-US" altLang="zh-TW" sz="12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5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5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ls A* &gt;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zh-TW" altLang="en-US" sz="2400" b="1" dirty="0">
              <a:solidFill>
                <a:schemeClr val="bg1"/>
              </a:solidFill>
              <a:latin typeface="Times New Roman" pitchFamily="18" charset="0"/>
            </a:endParaRPr>
          </a:p>
        </p:txBody>
      </p:sp>
      <p:sp>
        <p:nvSpPr>
          <p:cNvPr id="43011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Lets do some more redirection</a:t>
            </a:r>
            <a:endParaRPr lang="en-US" altLang="zh-TW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772552"/>
      </p:ext>
    </p:extLst>
  </p:cSld>
  <p:clrMapOvr>
    <a:masterClrMapping/>
  </p:clrMapOvr>
  <p:transition advTm="300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219200" y="990600"/>
            <a:ext cx="6553200" cy="5638800"/>
          </a:xfrm>
          <a:solidFill>
            <a:schemeClr val="tx1"/>
          </a:solidFill>
        </p:spPr>
        <p:txBody>
          <a:bodyPr bIns="0"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tail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135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ls A* &gt;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136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137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>
                  <a:lumMod val="95000"/>
                </a:schemeClr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  138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 history &gt; tempfile</a:t>
            </a:r>
            <a:r>
              <a:rPr lang="en-US" altLang="zh-TW" sz="2400" b="1" dirty="0">
                <a:solidFill>
                  <a:schemeClr val="bg1">
                    <a:lumMod val="9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b="1" dirty="0">
              <a:solidFill>
                <a:schemeClr val="bg1">
                  <a:lumMod val="95000"/>
                </a:schemeClr>
              </a:solidFill>
              <a:latin typeface="Times New Roman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head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 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</a:rPr>
              <a:t>%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cut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omplement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1-7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16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&gt;</a:t>
            </a:r>
            <a:r>
              <a:rPr lang="en-US" altLang="zh-TW" sz="1200" b="1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b="1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5</a:t>
            </a:r>
            <a:r>
              <a:rPr lang="en-US" altLang="zh-TW" sz="2800" b="1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spcBef>
                <a:spcPct val="3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cat tempfile</a:t>
            </a:r>
            <a:r>
              <a:rPr lang="en-US" altLang="zh-TW" sz="2400" b="1" dirty="0">
                <a:solidFill>
                  <a:srgbClr val="FFFFCC"/>
                </a:solidFill>
                <a:latin typeface="Times New Roman" pitchFamily="18" charset="0"/>
              </a:rPr>
              <a:t>5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ls A* &gt;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chemeClr val="bg1"/>
              </a:solidFill>
              <a:latin typeface="High Tower Text" pitchFamily="18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chemeClr val="bg1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chemeClr val="bg1"/>
                </a:solidFill>
                <a:latin typeface="High Tower Text" pitchFamily="18" charset="0"/>
              </a:rPr>
              <a:t>tempfile</a:t>
            </a:r>
            <a:endParaRPr lang="zh-TW" altLang="en-US" sz="2400" b="1" dirty="0">
              <a:solidFill>
                <a:schemeClr val="bg1"/>
              </a:solidFill>
              <a:latin typeface="Times New Roman" pitchFamily="18" charset="0"/>
            </a:endParaRPr>
          </a:p>
          <a:p>
            <a:pPr eaLnBrk="1" hangingPunct="1">
              <a:lnSpc>
                <a:spcPct val="67000"/>
              </a:lnSpc>
              <a:buFontTx/>
              <a:buNone/>
            </a:pPr>
            <a:r>
              <a:rPr lang="en-US" altLang="zh-TW" sz="2400" b="1" dirty="0"/>
              <a:t>%</a:t>
            </a:r>
            <a:r>
              <a:rPr lang="en-US" altLang="zh-TW" sz="2400" b="1" dirty="0">
                <a:solidFill>
                  <a:schemeClr val="bg1"/>
                </a:solidFill>
              </a:rPr>
              <a:t> </a:t>
            </a:r>
            <a:r>
              <a:rPr lang="en-US" altLang="zh-TW" sz="2800" b="1" kern="1200" dirty="0">
                <a:solidFill>
                  <a:srgbClr val="FFFFCC"/>
                </a:solidFill>
                <a:latin typeface="High Tower Text" pitchFamily="18" charset="0"/>
                <a:ea typeface="新細明體" pitchFamily="18" charset="-120"/>
              </a:rPr>
              <a:t>mv   tempfile</a:t>
            </a:r>
            <a:r>
              <a:rPr lang="en-US" altLang="zh-TW" sz="2400" b="1" kern="1200" dirty="0">
                <a:solidFill>
                  <a:srgbClr val="FFFFCC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5</a:t>
            </a:r>
            <a:r>
              <a:rPr lang="en-US" altLang="zh-TW" sz="2800" b="1" kern="1200" dirty="0">
                <a:solidFill>
                  <a:srgbClr val="FFFFCC"/>
                </a:solidFill>
                <a:latin typeface="High Tower Text" pitchFamily="18" charset="0"/>
                <a:ea typeface="新細明體" pitchFamily="18" charset="-120"/>
              </a:rPr>
              <a:t>   </a:t>
            </a:r>
            <a:r>
              <a:rPr lang="en-US" altLang="zh-TW" sz="2800" b="1" kern="1200" dirty="0" err="1">
                <a:solidFill>
                  <a:srgbClr val="FFFFCC"/>
                </a:solidFill>
                <a:latin typeface="High Tower Text" pitchFamily="18" charset="0"/>
                <a:ea typeface="新細明體" pitchFamily="18" charset="-120"/>
              </a:rPr>
              <a:t>count_A_files</a:t>
            </a:r>
            <a:endParaRPr lang="zh-TW" altLang="en-US" sz="2400" b="1" dirty="0">
              <a:solidFill>
                <a:schemeClr val="bg1"/>
              </a:solidFill>
            </a:endParaRPr>
          </a:p>
        </p:txBody>
      </p:sp>
      <p:sp>
        <p:nvSpPr>
          <p:cNvPr id="43011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Lets do some more redirection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217093" name="AutoShape 5"/>
          <p:cNvSpPr>
            <a:spLocks noChangeArrowheads="1"/>
          </p:cNvSpPr>
          <p:nvPr/>
        </p:nvSpPr>
        <p:spPr bwMode="auto">
          <a:xfrm>
            <a:off x="1752600" y="3048000"/>
            <a:ext cx="4267200" cy="914400"/>
          </a:xfrm>
          <a:prstGeom prst="wedgeRoundRectCallout">
            <a:avLst>
              <a:gd name="adj1" fmla="val -59468"/>
              <a:gd name="adj2" fmla="val 15677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See, we did take out the </a:t>
            </a:r>
            <a:br>
              <a:rPr lang="en-US" altLang="zh-TW" sz="2400" dirty="0"/>
            </a:br>
            <a:r>
              <a:rPr lang="en-US" altLang="zh-TW" sz="2400" dirty="0"/>
              <a:t>command numbers.</a:t>
            </a:r>
          </a:p>
        </p:txBody>
      </p:sp>
      <p:sp>
        <p:nvSpPr>
          <p:cNvPr id="217094" name="AutoShape 6"/>
          <p:cNvSpPr>
            <a:spLocks noChangeArrowheads="1"/>
          </p:cNvSpPr>
          <p:nvPr/>
        </p:nvSpPr>
        <p:spPr bwMode="auto">
          <a:xfrm>
            <a:off x="1676400" y="2819400"/>
            <a:ext cx="4038600" cy="914400"/>
          </a:xfrm>
          <a:prstGeom prst="wedgeRoundRectCallout">
            <a:avLst>
              <a:gd name="adj1" fmla="val -18083"/>
              <a:gd name="adj2" fmla="val 14444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You may not realize it, but we have just created a "script"!</a:t>
            </a:r>
          </a:p>
        </p:txBody>
      </p:sp>
      <p:sp>
        <p:nvSpPr>
          <p:cNvPr id="6" name="Rectangle 5"/>
          <p:cNvSpPr/>
          <p:nvPr/>
        </p:nvSpPr>
        <p:spPr>
          <a:xfrm>
            <a:off x="1214648" y="6184075"/>
            <a:ext cx="458780" cy="3877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400" kern="0" dirty="0">
                <a:solidFill>
                  <a:srgbClr val="FFFFFF"/>
                </a:solidFill>
                <a:latin typeface="Arial"/>
                <a:ea typeface="新細明體"/>
              </a:rPr>
              <a:t>%</a:t>
            </a:r>
            <a:endParaRPr lang="zh-TW" altLang="en-US" sz="2400" kern="0" dirty="0">
              <a:solidFill>
                <a:srgbClr val="FFFFFF"/>
              </a:solidFill>
              <a:latin typeface="Arial"/>
              <a:ea typeface="新細明體"/>
            </a:endParaRPr>
          </a:p>
        </p:txBody>
      </p:sp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3657600" y="4267200"/>
            <a:ext cx="3962400" cy="914400"/>
          </a:xfrm>
          <a:prstGeom prst="wedgeRoundRectCallout">
            <a:avLst>
              <a:gd name="adj1" fmla="val -21116"/>
              <a:gd name="adj2" fmla="val 16371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Let us give our script a    more-descriptive name. 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267200" y="5181600"/>
            <a:ext cx="1066800" cy="10668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073341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7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170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17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2170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430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7093" grpId="0" animBg="1"/>
      <p:bldP spid="217093" grpId="1" animBg="1"/>
      <p:bldP spid="217094" grpId="0" animBg="1"/>
      <p:bldP spid="217094" grpId="1" animBg="1"/>
      <p:bldP spid="7" grpId="1" animBg="1"/>
      <p:bldP spid="2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3"/>
          <p:cNvSpPr txBox="1">
            <a:spLocks noChangeArrowheads="1"/>
          </p:cNvSpPr>
          <p:nvPr/>
        </p:nvSpPr>
        <p:spPr bwMode="auto">
          <a:xfrm>
            <a:off x="1219200" y="990600"/>
            <a:ext cx="6553200" cy="56388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%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cat tempfile</a:t>
            </a: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</a:p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b="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  135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ls A* &gt; </a:t>
            </a:r>
            <a:r>
              <a:rPr lang="en-US" altLang="zh-TW" sz="2800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b="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  136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wc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l &lt; </a:t>
            </a:r>
            <a:r>
              <a:rPr lang="en-US" altLang="zh-TW" sz="2800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b="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  137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rm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b="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f </a:t>
            </a:r>
            <a:r>
              <a:rPr lang="en-US" altLang="zh-TW" sz="2800" dirty="0" err="1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endParaRPr lang="en-US" altLang="zh-TW" sz="2800" dirty="0">
              <a:solidFill>
                <a:schemeClr val="bg1">
                  <a:lumMod val="85000"/>
                </a:schemeClr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 </a:t>
            </a:r>
            <a:r>
              <a:rPr lang="en-US" altLang="zh-TW" sz="2800" b="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  138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 history &gt; tempfile</a:t>
            </a: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2</a:t>
            </a:r>
            <a:endParaRPr lang="zh-TW" altLang="en-US" sz="2400" dirty="0">
              <a:solidFill>
                <a:schemeClr val="bg1">
                  <a:lumMod val="85000"/>
                </a:schemeClr>
              </a:solidFill>
              <a:latin typeface="Times New Roman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%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head </a:t>
            </a:r>
            <a:r>
              <a:rPr lang="en-US" altLang="zh-TW" sz="2800" b="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-</a:t>
            </a: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tempfile</a:t>
            </a: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3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&gt; tempfile</a:t>
            </a: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</a:p>
          <a:p>
            <a:pPr marL="342900" indent="-342900">
              <a:lnSpc>
                <a:spcPct val="80000"/>
              </a:lnSpc>
              <a:spcBef>
                <a:spcPct val="30000"/>
              </a:spcBef>
            </a:pP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% </a:t>
            </a:r>
            <a:r>
              <a:rPr lang="en-US" altLang="zh-TW" sz="26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cut </a:t>
            </a:r>
            <a:r>
              <a:rPr lang="en-US" altLang="zh-TW" sz="26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complement </a:t>
            </a:r>
            <a:r>
              <a:rPr lang="en-US" altLang="zh-TW" sz="26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6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</a:t>
            </a: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1-7 </a:t>
            </a:r>
            <a:r>
              <a:rPr lang="en-US" altLang="zh-TW" sz="26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4</a:t>
            </a:r>
            <a:r>
              <a:rPr lang="en-US" altLang="zh-TW" sz="1600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&gt;</a:t>
            </a:r>
            <a:r>
              <a:rPr lang="en-US" altLang="zh-TW" sz="1200" dirty="0">
                <a:solidFill>
                  <a:schemeClr val="bg1">
                    <a:lumMod val="95000"/>
                  </a:schemeClr>
                </a:solidFill>
                <a:latin typeface="High Tower Text" pitchFamily="18" charset="0"/>
              </a:rPr>
              <a:t> </a:t>
            </a:r>
            <a:r>
              <a:rPr lang="en-US" altLang="zh-TW" sz="26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tempfile</a:t>
            </a: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5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 </a:t>
            </a:r>
          </a:p>
          <a:p>
            <a:pPr marL="342900" indent="-342900">
              <a:lnSpc>
                <a:spcPct val="80000"/>
              </a:lnSpc>
              <a:spcBef>
                <a:spcPct val="30000"/>
              </a:spcBef>
            </a:pP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Arial" charset="0"/>
              </a:rPr>
              <a:t>% 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cat tempfile</a:t>
            </a:r>
            <a:r>
              <a:rPr lang="en-US" altLang="zh-TW" sz="2400" dirty="0">
                <a:solidFill>
                  <a:schemeClr val="bg1">
                    <a:lumMod val="85000"/>
                  </a:schemeClr>
                </a:solidFill>
                <a:latin typeface="Times New Roman" pitchFamily="18" charset="0"/>
              </a:rPr>
              <a:t>5</a:t>
            </a: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High Tower Text" pitchFamily="18" charset="0"/>
              </a:rPr>
              <a:t> </a:t>
            </a:r>
          </a:p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ls A* &gt;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wc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l &lt;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endParaRPr lang="en-US" altLang="zh-TW" sz="2800" dirty="0">
              <a:solidFill>
                <a:srgbClr val="FFFFFF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rm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</a:t>
            </a:r>
            <a:r>
              <a:rPr lang="en-US" altLang="zh-TW" sz="2800" b="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 </a:t>
            </a:r>
            <a:r>
              <a:rPr lang="en-US" altLang="zh-TW" sz="2800" dirty="0" err="1">
                <a:solidFill>
                  <a:srgbClr val="FFFFFF"/>
                </a:solidFill>
                <a:latin typeface="High Tower Text" pitchFamily="18" charset="0"/>
              </a:rPr>
              <a:t>tempfile</a:t>
            </a:r>
            <a:endParaRPr lang="en-US" altLang="zh-TW" sz="2400" dirty="0">
              <a:solidFill>
                <a:srgbClr val="FFFFFF"/>
              </a:solidFill>
              <a:latin typeface="Arial" charset="0"/>
            </a:endParaRPr>
          </a:p>
          <a:p>
            <a:pPr marL="34290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400" dirty="0">
                <a:solidFill>
                  <a:schemeClr val="bg1"/>
                </a:solidFill>
                <a:latin typeface="Arial" charset="0"/>
              </a:rPr>
              <a:t>% 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mv   tempfile</a:t>
            </a:r>
            <a:r>
              <a:rPr lang="en-US" altLang="zh-TW" sz="2400" dirty="0">
                <a:solidFill>
                  <a:srgbClr val="FFFFCC"/>
                </a:solidFill>
                <a:latin typeface="Times New Roman" pitchFamily="18" charset="0"/>
                <a:cs typeface="Times New Roman" pitchFamily="18" charset="0"/>
              </a:rPr>
              <a:t>5</a:t>
            </a:r>
            <a:r>
              <a:rPr lang="en-US" altLang="zh-TW" sz="2800" dirty="0">
                <a:solidFill>
                  <a:srgbClr val="FFFFCC"/>
                </a:solidFill>
                <a:latin typeface="High Tower Text" pitchFamily="18" charset="0"/>
              </a:rPr>
              <a:t>   </a:t>
            </a:r>
            <a:r>
              <a:rPr lang="en-US" altLang="zh-TW" sz="2800" dirty="0" err="1">
                <a:solidFill>
                  <a:srgbClr val="FFFFCC"/>
                </a:solidFill>
                <a:latin typeface="High Tower Text" pitchFamily="18" charset="0"/>
              </a:rPr>
              <a:t>count_A_files</a:t>
            </a:r>
            <a:endParaRPr lang="en-US" altLang="zh-TW" sz="2800" dirty="0">
              <a:solidFill>
                <a:srgbClr val="FFFFCC"/>
              </a:solidFill>
              <a:latin typeface="High Tower Text" pitchFamily="18" charset="0"/>
            </a:endParaRPr>
          </a:p>
          <a:p>
            <a:pPr marL="342900" lvl="0" indent="-342900">
              <a:lnSpc>
                <a:spcPct val="80000"/>
              </a:lnSpc>
              <a:spcBef>
                <a:spcPct val="20000"/>
              </a:spcBef>
            </a:pPr>
            <a:endParaRPr lang="zh-TW" altLang="en-US" sz="2400" kern="0" dirty="0">
              <a:solidFill>
                <a:srgbClr val="FFFFFF"/>
              </a:solidFill>
              <a:latin typeface="Arial"/>
              <a:ea typeface="新細明體"/>
            </a:endParaRPr>
          </a:p>
        </p:txBody>
      </p:sp>
      <p:sp>
        <p:nvSpPr>
          <p:cNvPr id="4403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Lets do some more redirection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214648" y="6184075"/>
            <a:ext cx="458780" cy="3877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>
              <a:lnSpc>
                <a:spcPct val="80000"/>
              </a:lnSpc>
              <a:spcBef>
                <a:spcPct val="20000"/>
              </a:spcBef>
            </a:pPr>
            <a:r>
              <a:rPr lang="en-US" altLang="zh-TW" sz="2400" kern="0" dirty="0">
                <a:solidFill>
                  <a:srgbClr val="FFFFFF"/>
                </a:solidFill>
                <a:latin typeface="Arial"/>
                <a:ea typeface="新細明體"/>
              </a:rPr>
              <a:t>%</a:t>
            </a:r>
            <a:endParaRPr lang="zh-TW" altLang="en-US" sz="2400" kern="0" dirty="0">
              <a:solidFill>
                <a:srgbClr val="FFFFFF"/>
              </a:solidFill>
              <a:latin typeface="Arial"/>
              <a:ea typeface="新細明體"/>
            </a:endParaRPr>
          </a:p>
        </p:txBody>
      </p:sp>
    </p:spTree>
    <p:extLst>
      <p:ext uri="{BB962C8B-B14F-4D97-AF65-F5344CB8AC3E}">
        <p14:creationId xmlns:p14="http://schemas.microsoft.com/office/powerpoint/2010/main" val="707711197"/>
      </p:ext>
    </p:extLst>
  </p:cSld>
  <p:clrMapOvr>
    <a:masterClrMapping/>
  </p:clrMapOvr>
  <p:transition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5875"/>
            <a:ext cx="8229600" cy="822325"/>
          </a:xfrm>
        </p:spPr>
        <p:txBody>
          <a:bodyPr anchorCtr="1"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What is a Script?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668072" cy="5867400"/>
          </a:xfrm>
        </p:spPr>
        <p:txBody>
          <a:bodyPr rIns="0"/>
          <a:lstStyle/>
          <a:p>
            <a:pPr eaLnBrk="1" hangingPunct="1"/>
            <a:r>
              <a:rPr lang="en-US" altLang="zh-TW" dirty="0">
                <a:solidFill>
                  <a:srgbClr val="FF0000"/>
                </a:solidFill>
              </a:rPr>
              <a:t>Any of the commands that we have been typing on the command line (</a:t>
            </a:r>
            <a:r>
              <a:rPr lang="en-US" altLang="zh-TW" i="1" dirty="0" err="1">
                <a:solidFill>
                  <a:srgbClr val="FF0000"/>
                </a:solidFill>
              </a:rPr>
              <a:t>eg</a:t>
            </a:r>
            <a:r>
              <a:rPr lang="en-US" altLang="zh-TW" i="1" dirty="0">
                <a:solidFill>
                  <a:srgbClr val="FF0000"/>
                </a:solidFill>
              </a:rPr>
              <a:t>,</a:t>
            </a:r>
            <a:r>
              <a:rPr lang="en-US" altLang="zh-TW" dirty="0">
                <a:solidFill>
                  <a:srgbClr val="FF0000"/>
                </a:solidFill>
              </a:rPr>
              <a:t> echo, cat, </a:t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en-US" altLang="zh-TW" dirty="0">
                <a:solidFill>
                  <a:srgbClr val="FF0000"/>
                </a:solidFill>
              </a:rPr>
              <a:t>ls, </a:t>
            </a:r>
            <a:r>
              <a:rPr lang="en-US" altLang="zh-TW" dirty="0" err="1">
                <a:solidFill>
                  <a:srgbClr val="FF0000"/>
                </a:solidFill>
              </a:rPr>
              <a:t>wc</a:t>
            </a:r>
            <a:r>
              <a:rPr lang="en-US" altLang="zh-TW" dirty="0">
                <a:solidFill>
                  <a:srgbClr val="FF0000"/>
                </a:solidFill>
              </a:rPr>
              <a:t>, </a:t>
            </a:r>
            <a:r>
              <a:rPr lang="en-US" altLang="zh-TW" i="1" dirty="0">
                <a:solidFill>
                  <a:srgbClr val="FF0000"/>
                </a:solidFill>
              </a:rPr>
              <a:t>etc.</a:t>
            </a:r>
            <a:r>
              <a:rPr lang="en-US" altLang="zh-TW" dirty="0">
                <a:solidFill>
                  <a:srgbClr val="FF0000"/>
                </a:solidFill>
              </a:rPr>
              <a:t>) can, instead, be run from a file.</a:t>
            </a:r>
          </a:p>
          <a:p>
            <a:pPr lvl="1" eaLnBrk="1" hangingPunct="1">
              <a:buFontTx/>
              <a:buNone/>
            </a:pPr>
            <a:endParaRPr lang="en-US" altLang="zh-TW" sz="1100" dirty="0">
              <a:solidFill>
                <a:srgbClr val="FF0000"/>
              </a:solidFill>
            </a:endParaRPr>
          </a:p>
          <a:p>
            <a:pPr eaLnBrk="1" hangingPunct="1"/>
            <a:r>
              <a:rPr lang="en-US" altLang="zh-TW" dirty="0">
                <a:solidFill>
                  <a:srgbClr val="FF0000"/>
                </a:solidFill>
              </a:rPr>
              <a:t>This allows us to:</a:t>
            </a:r>
          </a:p>
          <a:p>
            <a:pPr marL="739775" lvl="1" indent="-339725" eaLnBrk="1" hangingPunct="1">
              <a:spcBef>
                <a:spcPts val="0"/>
              </a:spcBef>
              <a:buFontTx/>
              <a:buNone/>
              <a:tabLst>
                <a:tab pos="339725" algn="l"/>
              </a:tabLst>
            </a:pPr>
            <a:r>
              <a:rPr lang="en-US" altLang="zh-TW" dirty="0">
                <a:solidFill>
                  <a:srgbClr val="FF0000"/>
                </a:solidFill>
              </a:rPr>
              <a:t>1.	First, prepare a script containing a series of commands to accomplish some task.</a:t>
            </a:r>
          </a:p>
          <a:p>
            <a:pPr marL="739775" lvl="1" indent="-339725" eaLnBrk="1" hangingPunct="1">
              <a:buFontTx/>
              <a:buNone/>
              <a:tabLst>
                <a:tab pos="339725" algn="l"/>
              </a:tabLst>
            </a:pPr>
            <a:r>
              <a:rPr lang="en-US" altLang="zh-TW" dirty="0">
                <a:solidFill>
                  <a:srgbClr val="FF0000"/>
                </a:solidFill>
              </a:rPr>
              <a:t>2.	T</a:t>
            </a:r>
            <a:r>
              <a:rPr lang="en-US" altLang="zh-TW" spc="-10" dirty="0">
                <a:solidFill>
                  <a:srgbClr val="FF0000"/>
                </a:solidFill>
              </a:rPr>
              <a:t>hen, use the s</a:t>
            </a:r>
            <a:r>
              <a:rPr lang="en-US" altLang="zh-TW" dirty="0">
                <a:solidFill>
                  <a:srgbClr val="FF0000"/>
                </a:solidFill>
              </a:rPr>
              <a:t>cr</a:t>
            </a:r>
            <a:r>
              <a:rPr lang="en-US" altLang="zh-TW" spc="-20" dirty="0">
                <a:solidFill>
                  <a:srgbClr val="FF0000"/>
                </a:solidFill>
              </a:rPr>
              <a:t>ipt whenever we want to pe</a:t>
            </a:r>
            <a:r>
              <a:rPr lang="en-US" altLang="zh-TW" dirty="0">
                <a:solidFill>
                  <a:srgbClr val="FF0000"/>
                </a:solidFill>
              </a:rPr>
              <a:t>r</a:t>
            </a:r>
            <a:r>
              <a:rPr lang="en-US" altLang="zh-TW" spc="-20" dirty="0">
                <a:solidFill>
                  <a:srgbClr val="FF0000"/>
                </a:solidFill>
              </a:rPr>
              <a:t>fo</a:t>
            </a:r>
            <a:r>
              <a:rPr lang="en-US" altLang="zh-TW" dirty="0">
                <a:solidFill>
                  <a:srgbClr val="FF0000"/>
                </a:solidFill>
              </a:rPr>
              <a:t>rm the task, without needing to retype all the steps.</a:t>
            </a:r>
          </a:p>
          <a:p>
            <a:pPr eaLnBrk="1" hangingPunct="1"/>
            <a:endParaRPr lang="en-US" altLang="zh-TW" sz="1100" dirty="0">
              <a:solidFill>
                <a:srgbClr val="FF0000"/>
              </a:solidFill>
            </a:endParaRPr>
          </a:p>
          <a:p>
            <a:pPr eaLnBrk="1" hangingPunct="1"/>
            <a:r>
              <a:rPr lang="en-US" altLang="zh-TW" dirty="0">
                <a:solidFill>
                  <a:srgbClr val="FF0000"/>
                </a:solidFill>
              </a:rPr>
              <a:t>In other words, a script is a </a:t>
            </a:r>
            <a:r>
              <a:rPr lang="en-US" altLang="zh-TW" i="1" dirty="0">
                <a:solidFill>
                  <a:srgbClr val="FF0000"/>
                </a:solidFill>
              </a:rPr>
              <a:t>program. </a:t>
            </a:r>
            <a:r>
              <a:rPr lang="en-US" altLang="zh-TW" dirty="0">
                <a:solidFill>
                  <a:srgbClr val="FF0000"/>
                </a:solidFill>
              </a:rPr>
              <a:t>But it is not the kind of program that needs to be compiled(</a:t>
            </a:r>
            <a:r>
              <a:rPr lang="zh-TW" altLang="en-US" dirty="0">
                <a:solidFill>
                  <a:srgbClr val="FF0000"/>
                </a:solidFill>
              </a:rPr>
              <a:t>不需要編譯</a:t>
            </a:r>
            <a:r>
              <a:rPr lang="en-US" altLang="zh-TW" dirty="0">
                <a:solidFill>
                  <a:srgbClr val="FF0000"/>
                </a:solidFill>
              </a:rPr>
              <a:t>). It is run as a text file.</a:t>
            </a:r>
          </a:p>
        </p:txBody>
      </p:sp>
    </p:spTree>
    <p:extLst>
      <p:ext uri="{BB962C8B-B14F-4D97-AF65-F5344CB8AC3E}">
        <p14:creationId xmlns:p14="http://schemas.microsoft.com/office/powerpoint/2010/main" val="451597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5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5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5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5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5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5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50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50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50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04800" y="15875"/>
            <a:ext cx="8534400" cy="822325"/>
          </a:xfrm>
        </p:spPr>
        <p:txBody>
          <a:bodyPr anchorCtr="1"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How, then to use our new script?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990600"/>
            <a:ext cx="9144000" cy="5867400"/>
          </a:xfrm>
        </p:spPr>
        <p:txBody>
          <a:bodyPr/>
          <a:lstStyle/>
          <a:p>
            <a:pPr indent="-280988" eaLnBrk="1" hangingPunct="1">
              <a:lnSpc>
                <a:spcPct val="80000"/>
              </a:lnSpc>
            </a:pPr>
            <a:r>
              <a:rPr lang="en-US" altLang="zh-TW" dirty="0"/>
              <a:t>The </a:t>
            </a:r>
            <a:r>
              <a:rPr lang="en-US" altLang="zh-TW" sz="3600" dirty="0" err="1">
                <a:latin typeface="High Tower Text" pitchFamily="18" charset="0"/>
              </a:rPr>
              <a:t>count_A_files</a:t>
            </a:r>
            <a:r>
              <a:rPr lang="en-US" altLang="zh-TW" dirty="0"/>
              <a:t> file is a script, but we have not yet made it an executable file.</a:t>
            </a:r>
          </a:p>
          <a:p>
            <a:pPr lvl="1" eaLnBrk="1" hangingPunct="1"/>
            <a:r>
              <a:rPr lang="en-US" altLang="zh-TW" dirty="0"/>
              <a:t>UNIX can only run executable files.</a:t>
            </a:r>
          </a:p>
          <a:p>
            <a:pPr marL="1031875" lvl="2" eaLnBrk="1" hangingPunct="1"/>
            <a:r>
              <a:rPr lang="en-US" altLang="zh-TW" dirty="0"/>
              <a:t>I have seen times where Cygwin, however, did allow you to run a non-executable file.</a:t>
            </a:r>
          </a:p>
          <a:p>
            <a:pPr marL="1427163" lvl="3" indent="-339725" eaLnBrk="1" hangingPunct="1"/>
            <a:r>
              <a:rPr lang="en-US" altLang="zh-TW" sz="2400" dirty="0"/>
              <a:t>Well, that is irrelevant, because we are studying UNIX, not Cygwin – make your files be executables.</a:t>
            </a:r>
            <a:endParaRPr lang="en-US" altLang="zh-TW" sz="600" dirty="0"/>
          </a:p>
          <a:p>
            <a:pPr indent="-280988" eaLnBrk="1" hangingPunct="1">
              <a:spcBef>
                <a:spcPct val="60000"/>
              </a:spcBef>
            </a:pPr>
            <a:r>
              <a:rPr lang="en-US" altLang="zh-TW" dirty="0">
                <a:solidFill>
                  <a:srgbClr val="FF0000"/>
                </a:solidFill>
              </a:rPr>
              <a:t>Yes, but what is an executable file?</a:t>
            </a:r>
            <a:endParaRPr lang="en-US" altLang="zh-TW" sz="1800" dirty="0">
              <a:solidFill>
                <a:srgbClr val="FF0000"/>
              </a:solidFill>
            </a:endParaRPr>
          </a:p>
          <a:p>
            <a:pPr indent="-280988" eaLnBrk="1" hangingPunct="1">
              <a:spcBef>
                <a:spcPct val="60000"/>
              </a:spcBef>
            </a:pPr>
            <a:r>
              <a:rPr lang="en-US" altLang="zh-TW" dirty="0">
                <a:solidFill>
                  <a:srgbClr val="FF0000"/>
                </a:solidFill>
              </a:rPr>
              <a:t>And how do we change a file to be executable?</a:t>
            </a:r>
          </a:p>
          <a:p>
            <a:pPr indent="-280988" eaLnBrk="1" hangingPunct="1">
              <a:spcBef>
                <a:spcPct val="60000"/>
              </a:spcBef>
            </a:pPr>
            <a:r>
              <a:rPr lang="en-US" altLang="zh-TW" dirty="0">
                <a:solidFill>
                  <a:schemeClr val="accent2"/>
                </a:solidFill>
              </a:rPr>
              <a:t>The following slides will explain how…</a:t>
            </a:r>
            <a:endParaRPr lang="en-US" altLang="zh-TW" i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234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zh-TW" dirty="0">
                <a:solidFill>
                  <a:schemeClr val="bg1"/>
                </a:solidFill>
                <a:latin typeface="Arial" charset="0"/>
              </a:rPr>
              <a:t>% </a:t>
            </a:r>
            <a:r>
              <a:rPr lang="en-US" altLang="zh-TW" dirty="0">
                <a:solidFill>
                  <a:schemeClr val="bg1"/>
                </a:solidFill>
                <a:latin typeface="High Tower Text" pitchFamily="18" charset="0"/>
              </a:rPr>
              <a:t>ls </a:t>
            </a:r>
            <a:r>
              <a:rPr lang="en-US" altLang="zh-TW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chemeClr val="bg1"/>
                </a:solidFill>
                <a:latin typeface="High Tower Text" pitchFamily="18" charset="0"/>
              </a:rPr>
              <a:t>lrt</a:t>
            </a:r>
            <a:endParaRPr lang="en-US" altLang="zh-TW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rwxr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3</a:t>
            </a:r>
            <a:endParaRPr lang="en-US" altLang="en-US" sz="19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en-US" altLang="en-US" sz="19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Times New Roman" pitchFamily="18" charset="0"/>
              </a:rPr>
              <a:t>Afile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ACE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700" dirty="0">
                <a:solidFill>
                  <a:schemeClr val="bg1"/>
                </a:solidFill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w</a:t>
            </a:r>
            <a:r>
              <a:rPr lang="en-US" altLang="en-US" sz="7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7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2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APROG.c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APROG.x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count_A_files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count_files</a:t>
            </a:r>
            <a:endParaRPr lang="zh-TW" altLang="en-US" sz="2000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4710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What does it mean to be executable?</a:t>
            </a:r>
            <a:endParaRPr lang="en-US" altLang="zh-TW">
              <a:solidFill>
                <a:srgbClr val="00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50479"/>
      </p:ext>
    </p:extLst>
  </p:cSld>
  <p:clrMapOvr>
    <a:masterClrMapping/>
  </p:clrMapOvr>
  <p:transition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zh-TW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square.c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dirty="0" err="1">
                <a:solidFill>
                  <a:srgbClr val="C0C0C0"/>
                </a:solidFill>
                <a:latin typeface="High Tower Text" pitchFamily="18" charset="0"/>
              </a:rPr>
              <a:t>wxr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square.x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3</a:t>
            </a:r>
            <a:endParaRPr lang="en-US" altLang="en-US" sz="19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2</a:t>
            </a:r>
            <a:endParaRPr lang="en-US" altLang="en-US" sz="19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Times New Roman" pitchFamily="18" charset="0"/>
              </a:rPr>
              <a:t>Afile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ACE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700" dirty="0">
                <a:solidFill>
                  <a:srgbClr val="C0C0C0"/>
                </a:solidFill>
              </a:rPr>
              <a:t> 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w</a:t>
            </a:r>
            <a:r>
              <a:rPr lang="en-US" altLang="en-US" sz="7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7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2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APROG.c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1900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APROG.x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count_A_files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count_files</a:t>
            </a:r>
            <a:endParaRPr lang="zh-TW" altLang="en-US" sz="2000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sp>
        <p:nvSpPr>
          <p:cNvPr id="19353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What does it mean to be executable?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76200" y="76200"/>
            <a:ext cx="3703712" cy="1219200"/>
          </a:xfrm>
          <a:prstGeom prst="wedgeRoundRectCallout">
            <a:avLst>
              <a:gd name="adj1" fmla="val -167"/>
              <a:gd name="adj2" fmla="val 49741"/>
              <a:gd name="adj3" fmla="val 16667"/>
            </a:avLst>
          </a:prstGeom>
          <a:solidFill>
            <a:srgbClr val="FF99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This spot indicates if it is a directory or a link. (None of these are directories / links.)</a:t>
            </a: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 rot="10800000" flipH="1">
            <a:off x="1143000" y="1241425"/>
            <a:ext cx="228600" cy="533400"/>
          </a:xfrm>
          <a:prstGeom prst="triangle">
            <a:avLst>
              <a:gd name="adj" fmla="val 50000"/>
            </a:avLst>
          </a:prstGeom>
          <a:solidFill>
            <a:srgbClr val="FF99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185898553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04800" y="838200"/>
            <a:ext cx="87630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eaLnBrk="1" hangingPunct="1">
              <a:buFontTx/>
              <a:buNone/>
            </a:pPr>
            <a:r>
              <a:rPr lang="en-US" altLang="zh-TW" sz="4400" b="1" kern="0" spc="-50" dirty="0">
                <a:solidFill>
                  <a:srgbClr val="FF0000"/>
                </a:solidFill>
                <a:latin typeface="High Tower Text" pitchFamily="18" charset="0"/>
              </a:rPr>
              <a:t>cut</a:t>
            </a:r>
            <a:r>
              <a:rPr lang="en-US" altLang="zh-TW" sz="3600" b="1" kern="0" spc="-50" dirty="0">
                <a:solidFill>
                  <a:srgbClr val="FF0000"/>
                </a:solidFill>
                <a:latin typeface="Times New Roman" pitchFamily="18" charset="0"/>
              </a:rPr>
              <a:t> 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characters (-c) or fields </a:t>
            </a:r>
            <a:r>
              <a:rPr lang="en-US" altLang="zh-TW" b="0" kern="0" spc="-250" dirty="0">
                <a:solidFill>
                  <a:srgbClr val="FF0000"/>
                </a:solidFill>
                <a:latin typeface="Times New Roman" pitchFamily="18" charset="0"/>
              </a:rPr>
              <a:t>(</a:t>
            </a:r>
            <a:r>
              <a:rPr lang="en-US" altLang="zh-TW" b="0" kern="0" spc="-150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b="0" kern="0" spc="250" dirty="0">
                <a:solidFill>
                  <a:srgbClr val="FF0000"/>
                </a:solidFill>
                <a:latin typeface="Times New Roman" pitchFamily="18" charset="0"/>
              </a:rPr>
              <a:t>f</a:t>
            </a:r>
            <a:r>
              <a:rPr lang="en-US" altLang="zh-TW" b="0" kern="0" spc="-50" dirty="0">
                <a:solidFill>
                  <a:srgbClr val="FF0000"/>
                </a:solidFill>
                <a:latin typeface="Times New Roman" pitchFamily="18" charset="0"/>
              </a:rPr>
              <a:t>) from each input line. 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Other useful flags are --complement(</a:t>
            </a:r>
            <a:r>
              <a:rPr lang="zh-TW" altLang="en-US" sz="2800" b="0" kern="0" dirty="0">
                <a:solidFill>
                  <a:srgbClr val="FF0000"/>
                </a:solidFill>
                <a:latin typeface="Times New Roman" pitchFamily="18" charset="0"/>
              </a:rPr>
              <a:t>相反</a:t>
            </a:r>
            <a:r>
              <a:rPr lang="en-US" altLang="zh-TW" b="0" kern="0" dirty="0">
                <a:solidFill>
                  <a:srgbClr val="FF0000"/>
                </a:solidFill>
                <a:latin typeface="Times New Roman" pitchFamily="18" charset="0"/>
              </a:rPr>
              <a:t>) and -d.</a:t>
            </a:r>
          </a:p>
          <a:p>
            <a:pPr marL="0" indent="0" eaLnBrk="1" hangingPunct="1">
              <a:buFontTx/>
              <a:buNone/>
            </a:pPr>
            <a:endParaRPr lang="en-US" altLang="zh-TW" sz="1800" b="0" kern="0" dirty="0">
              <a:solidFill>
                <a:srgbClr val="000000"/>
              </a:solidFill>
              <a:latin typeface="Lucida Grande" charset="0"/>
            </a:endParaRPr>
          </a:p>
          <a:p>
            <a:pPr marL="0" indent="0" eaLnBrk="1" hangingPunct="1">
              <a:buFontTx/>
              <a:buNone/>
            </a:pPr>
            <a:endParaRPr lang="en-US" altLang="zh-TW" sz="2000" b="0" kern="0" dirty="0">
              <a:solidFill>
                <a:srgbClr val="000000"/>
              </a:solidFill>
              <a:latin typeface="Lucida Grande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457200" y="0"/>
            <a:ext cx="8229600" cy="111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charset="-120"/>
              </a:defRPr>
            </a:lvl9pPr>
          </a:lstStyle>
          <a:p>
            <a:pPr eaLnBrk="1" hangingPunct="1"/>
            <a:r>
              <a:rPr lang="en-US" altLang="zh-TW" sz="5400" b="1" kern="0">
                <a:solidFill>
                  <a:srgbClr val="0033CC"/>
                </a:solidFill>
              </a:rPr>
              <a:t>cut</a:t>
            </a:r>
            <a:endParaRPr lang="en-US" altLang="zh-TW" sz="5400" b="1" kern="0" dirty="0">
              <a:solidFill>
                <a:srgbClr val="0033CC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28600" y="2636838"/>
            <a:ext cx="8686800" cy="422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altLang="zh-TW" sz="2800" dirty="0">
                <a:solidFill>
                  <a:srgbClr val="808080"/>
                </a:solidFill>
              </a:rPr>
              <a:t>%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  <a:cs typeface="Times New Roman" pitchFamily="18" charset="0"/>
              </a:rPr>
              <a:t>c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 4-5,10  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abcdefghijklmno.txt</a:t>
            </a:r>
            <a:endParaRPr lang="en-US" altLang="zh-TW" sz="2800" dirty="0">
              <a:solidFill>
                <a:srgbClr val="80808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 err="1">
                <a:solidFill>
                  <a:srgbClr val="808080"/>
                </a:solidFill>
                <a:latin typeface="High Tower Text" pitchFamily="18" charset="0"/>
              </a:rPr>
              <a:t>dej</a:t>
            </a:r>
            <a:endParaRPr lang="en-US" altLang="zh-TW" sz="2800" dirty="0">
              <a:solidFill>
                <a:srgbClr val="80808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700" dirty="0">
                <a:solidFill>
                  <a:srgbClr val="808080"/>
                </a:solidFill>
              </a:rPr>
              <a:t>%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--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complement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c </a:t>
            </a:r>
            <a:r>
              <a:rPr lang="en-US" altLang="zh-TW" sz="27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4-5,10  </a:t>
            </a:r>
            <a:r>
              <a:rPr lang="en-US" altLang="zh-TW" sz="2700" dirty="0">
                <a:solidFill>
                  <a:srgbClr val="808080"/>
                </a:solidFill>
                <a:latin typeface="High Tower Text" pitchFamily="18" charset="0"/>
              </a:rPr>
              <a:t>abcdefghijklmno.txt</a:t>
            </a:r>
            <a:endParaRPr lang="en-US" altLang="zh-TW" sz="2700" dirty="0">
              <a:solidFill>
                <a:srgbClr val="80808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 err="1">
                <a:solidFill>
                  <a:srgbClr val="808080"/>
                </a:solidFill>
                <a:latin typeface="High Tower Text" pitchFamily="18" charset="0"/>
              </a:rPr>
              <a:t>abcfghiklmno</a:t>
            </a:r>
            <a:endParaRPr lang="en-US" altLang="zh-TW" sz="2800" dirty="0">
              <a:solidFill>
                <a:srgbClr val="80808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808080"/>
                </a:solidFill>
              </a:rPr>
              <a:t>%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TW" sz="2800" spc="100" dirty="0">
                <a:solidFill>
                  <a:srgbClr val="808080"/>
                </a:solidFill>
                <a:latin typeface="High Tower Text" pitchFamily="18" charset="0"/>
                <a:cs typeface="Times New Roman" pitchFamily="18" charset="0"/>
              </a:rPr>
              <a:t>f</a:t>
            </a:r>
            <a:r>
              <a:rPr lang="en-US" altLang="zh-TW" sz="2800" dirty="0">
                <a:solidFill>
                  <a:srgbClr val="808080"/>
                </a:solidFill>
                <a:latin typeface="Times New Roman" pitchFamily="18" charset="0"/>
                <a:cs typeface="Times New Roman" pitchFamily="18" charset="0"/>
              </a:rPr>
              <a:t>6,7,8 --</a:t>
            </a: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complement </a:t>
            </a:r>
            <a:r>
              <a:rPr lang="en-US" altLang="zh-TW" sz="2800" dirty="0" err="1">
                <a:solidFill>
                  <a:srgbClr val="808080"/>
                </a:solidFill>
                <a:latin typeface="High Tower Text" pitchFamily="18" charset="0"/>
              </a:rPr>
              <a:t>listOfFiles</a:t>
            </a:r>
            <a:endParaRPr lang="en-US" altLang="zh-TW" sz="2800" dirty="0">
              <a:solidFill>
                <a:srgbClr val="808080"/>
              </a:solidFill>
              <a:latin typeface="High Tower Text" pitchFamily="18" charset="0"/>
            </a:endParaRP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808080"/>
                </a:solidFill>
                <a:latin typeface="High Tower Text" pitchFamily="18" charset="0"/>
              </a:rPr>
              <a:t>…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000000"/>
                </a:solidFill>
              </a:rPr>
              <a:t>%</a:t>
            </a: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 cut</a:t>
            </a:r>
            <a:r>
              <a:rPr lang="en-US" altLang="zh-TW" sz="2800" dirty="0">
                <a:solidFill>
                  <a:srgbClr val="000000"/>
                </a:solidFill>
                <a:latin typeface="Times New Roman" pitchFamily="18" charset="0"/>
              </a:rPr>
              <a:t> -</a:t>
            </a:r>
            <a:r>
              <a:rPr lang="en-US" altLang="zh-TW" sz="2800" spc="100" dirty="0">
                <a:solidFill>
                  <a:srgbClr val="000000"/>
                </a:solidFill>
                <a:latin typeface="High Tower Text" pitchFamily="18" charset="0"/>
              </a:rPr>
              <a:t>f</a:t>
            </a:r>
            <a:r>
              <a:rPr lang="en-US" altLang="zh-TW" sz="2800" dirty="0">
                <a:solidFill>
                  <a:srgbClr val="000000"/>
                </a:solidFill>
                <a:latin typeface="Times New Roman" pitchFamily="18" charset="0"/>
              </a:rPr>
              <a:t>2 </a:t>
            </a: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000000"/>
                </a:solidFill>
                <a:latin typeface="High Tower Text" pitchFamily="18" charset="0"/>
              </a:rPr>
              <a:t>apple banana cherry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</a:rPr>
              <a:t>%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 cut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d " " 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-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</a:t>
            </a:r>
            <a:r>
              <a:rPr lang="en-US" altLang="zh-TW" sz="2800" dirty="0">
                <a:solidFill>
                  <a:srgbClr val="FFFFFF"/>
                </a:solidFill>
                <a:latin typeface="Times New Roman" pitchFamily="18" charset="0"/>
              </a:rPr>
              <a:t>2  </a:t>
            </a: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fruits.txt</a:t>
            </a:r>
          </a:p>
          <a:p>
            <a:pPr marL="342900" indent="-342900">
              <a:lnSpc>
                <a:spcPct val="95000"/>
              </a:lnSpc>
            </a:pPr>
            <a:r>
              <a:rPr lang="en-US" altLang="zh-TW" sz="2800" dirty="0">
                <a:solidFill>
                  <a:srgbClr val="FFFFFF"/>
                </a:solidFill>
                <a:latin typeface="High Tower Text" pitchFamily="18" charset="0"/>
              </a:rPr>
              <a:t>banana</a:t>
            </a: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>
            <a:off x="3962400" y="4876800"/>
            <a:ext cx="5181600" cy="1600200"/>
          </a:xfrm>
          <a:prstGeom prst="wedgeRoundRectCallout">
            <a:avLst>
              <a:gd name="adj1" fmla="val -60934"/>
              <a:gd name="adj2" fmla="val 467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b="0" dirty="0">
                <a:solidFill>
                  <a:srgbClr val="000000"/>
                </a:solidFill>
              </a:rPr>
              <a:t>Actually, what happened here is that the line of the file only had one field (because it had no </a:t>
            </a:r>
            <a:r>
              <a:rPr lang="en-US" altLang="zh-TW" sz="2800" b="0" dirty="0">
                <a:solidFill>
                  <a:srgbClr val="FF0000"/>
                </a:solidFill>
              </a:rPr>
              <a:t>tab characters</a:t>
            </a:r>
            <a:r>
              <a:rPr lang="en-US" altLang="zh-TW" sz="2800" b="0" dirty="0">
                <a:solidFill>
                  <a:srgbClr val="000000"/>
                </a:solidFill>
              </a:rPr>
              <a:t>). </a:t>
            </a:r>
          </a:p>
        </p:txBody>
      </p:sp>
      <p:sp>
        <p:nvSpPr>
          <p:cNvPr id="8" name="AutoShape 5"/>
          <p:cNvSpPr>
            <a:spLocks noChangeArrowheads="1"/>
          </p:cNvSpPr>
          <p:nvPr/>
        </p:nvSpPr>
        <p:spPr bwMode="auto">
          <a:xfrm>
            <a:off x="533400" y="1752600"/>
            <a:ext cx="6629400" cy="1066800"/>
          </a:xfrm>
          <a:prstGeom prst="wedgeRoundRectCallout">
            <a:avLst>
              <a:gd name="adj1" fmla="val -34002"/>
              <a:gd name="adj2" fmla="val 26590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b="0" dirty="0">
                <a:solidFill>
                  <a:srgbClr val="000000"/>
                </a:solidFill>
              </a:rPr>
              <a:t>But wait! I asked for field </a:t>
            </a:r>
            <a:r>
              <a:rPr lang="en-US" altLang="zh-TW" sz="2800" u="sng" dirty="0">
                <a:solidFill>
                  <a:srgbClr val="000000"/>
                </a:solidFill>
              </a:rPr>
              <a:t>2</a:t>
            </a:r>
            <a:r>
              <a:rPr lang="en-US" altLang="zh-TW" sz="2800" b="0" dirty="0">
                <a:solidFill>
                  <a:srgbClr val="000000"/>
                </a:solidFill>
              </a:rPr>
              <a:t>. If there was only one field, then shouldn’t there have been no output?  </a:t>
            </a:r>
          </a:p>
        </p:txBody>
      </p:sp>
      <p:sp>
        <p:nvSpPr>
          <p:cNvPr id="9" name="AutoShape 5"/>
          <p:cNvSpPr>
            <a:spLocks noChangeArrowheads="1"/>
          </p:cNvSpPr>
          <p:nvPr/>
        </p:nvSpPr>
        <p:spPr bwMode="auto">
          <a:xfrm>
            <a:off x="2195736" y="3124200"/>
            <a:ext cx="6948264" cy="1456928"/>
          </a:xfrm>
          <a:prstGeom prst="wedgeRoundRectCallout">
            <a:avLst>
              <a:gd name="adj1" fmla="val -3695"/>
              <a:gd name="adj2" fmla="val -8584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800" b="0" dirty="0">
                <a:solidFill>
                  <a:srgbClr val="000000"/>
                </a:solidFill>
              </a:rPr>
              <a:t>That would’ve made sense, yes. But cut doesn’t do that. If there are not enough fields, then anything can happen, such as just printing the original line.</a:t>
            </a:r>
          </a:p>
        </p:txBody>
      </p:sp>
    </p:spTree>
    <p:extLst>
      <p:ext uri="{BB962C8B-B14F-4D97-AF65-F5344CB8AC3E}">
        <p14:creationId xmlns:p14="http://schemas.microsoft.com/office/powerpoint/2010/main" val="3532981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zh-TW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square.c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sz="1900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square.x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3</a:t>
            </a:r>
            <a:endParaRPr lang="en-US" altLang="en-US" sz="19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2</a:t>
            </a:r>
            <a:endParaRPr lang="en-US" altLang="en-US" sz="19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Times New Roman" pitchFamily="18" charset="0"/>
              </a:rPr>
              <a:t>Afile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ACE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FFFFCC"/>
                </a:solidFill>
                <a:latin typeface="High Tower Text" pitchFamily="18" charset="0"/>
              </a:rPr>
              <a:t>r</a:t>
            </a:r>
            <a:r>
              <a:rPr lang="en-US" altLang="en-US" sz="700" dirty="0">
                <a:solidFill>
                  <a:srgbClr val="FFFFCC"/>
                </a:solidFill>
              </a:rPr>
              <a:t> </a:t>
            </a:r>
            <a:r>
              <a:rPr lang="en-US" altLang="en-US" sz="1900" dirty="0">
                <a:solidFill>
                  <a:srgbClr val="FFFFCC"/>
                </a:solidFill>
                <a:latin typeface="High Tower Text" pitchFamily="18" charset="0"/>
              </a:rPr>
              <a:t>w</a:t>
            </a:r>
            <a:r>
              <a:rPr lang="en-US" altLang="en-US" sz="700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7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2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APROG.c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1900" dirty="0" err="1">
                <a:solidFill>
                  <a:srgbClr val="FFFFCC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C0C0C0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APROG.x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20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count_A_files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Me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count_files</a:t>
            </a:r>
            <a:endParaRPr lang="zh-TW" altLang="en-US" sz="2000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sp>
        <p:nvSpPr>
          <p:cNvPr id="189443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What does it mean to be executable?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189447" name="AutoShape 7"/>
          <p:cNvSpPr>
            <a:spLocks noChangeArrowheads="1"/>
          </p:cNvSpPr>
          <p:nvPr/>
        </p:nvSpPr>
        <p:spPr bwMode="auto">
          <a:xfrm>
            <a:off x="76200" y="76200"/>
            <a:ext cx="3276600" cy="1219200"/>
          </a:xfrm>
          <a:prstGeom prst="wedgeRoundRectCallout">
            <a:avLst>
              <a:gd name="adj1" fmla="val -4796"/>
              <a:gd name="adj2" fmla="val 49741"/>
              <a:gd name="adj3" fmla="val 16667"/>
            </a:avLst>
          </a:prstGeom>
          <a:solidFill>
            <a:srgbClr val="FF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/>
              <a:t>These spots indicate the owner’s permisions</a:t>
            </a:r>
          </a:p>
          <a:p>
            <a:pPr algn="ctr"/>
            <a:r>
              <a:rPr lang="en-US" altLang="zh-TW" sz="2400"/>
              <a:t>( Read, Write, eXecute )</a:t>
            </a:r>
          </a:p>
        </p:txBody>
      </p:sp>
      <p:sp>
        <p:nvSpPr>
          <p:cNvPr id="189448" name="AutoShape 8"/>
          <p:cNvSpPr>
            <a:spLocks noChangeArrowheads="1"/>
          </p:cNvSpPr>
          <p:nvPr/>
        </p:nvSpPr>
        <p:spPr bwMode="auto">
          <a:xfrm rot="10800000" flipH="1">
            <a:off x="1501775" y="1241425"/>
            <a:ext cx="152400" cy="533400"/>
          </a:xfrm>
          <a:prstGeom prst="triangle">
            <a:avLst>
              <a:gd name="adj" fmla="val 50000"/>
            </a:avLst>
          </a:prstGeom>
          <a:solidFill>
            <a:srgbClr val="FFFF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1455047661"/>
      </p:ext>
    </p:extLst>
  </p:cSld>
  <p:clrMapOvr>
    <a:masterClrMapping/>
  </p:clrMapOvr>
  <p:transition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zh-TW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square.c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FFFFCC"/>
                </a:solidFill>
                <a:latin typeface="High Tower Text" pitchFamily="18" charset="0"/>
              </a:rPr>
              <a:t>rwx</a:t>
            </a:r>
            <a:r>
              <a:rPr lang="en-US" altLang="en-US" sz="1900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66FF66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160150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square.x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3</a:t>
            </a:r>
            <a:endParaRPr lang="en-US" altLang="en-US" sz="19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2</a:t>
            </a:r>
            <a:endParaRPr lang="en-US" altLang="en-US" sz="19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Times New Roman" pitchFamily="18" charset="0"/>
              </a:rPr>
              <a:t>Afile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ACE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FFFFCC"/>
                </a:solidFill>
                <a:latin typeface="High Tower Text" pitchFamily="18" charset="0"/>
              </a:rPr>
              <a:t>r</a:t>
            </a:r>
            <a:r>
              <a:rPr lang="en-US" altLang="en-US" sz="700" dirty="0">
                <a:solidFill>
                  <a:srgbClr val="000000"/>
                </a:solidFill>
              </a:rPr>
              <a:t> </a:t>
            </a:r>
            <a:r>
              <a:rPr lang="en-US" altLang="en-US" sz="1900" dirty="0">
                <a:solidFill>
                  <a:srgbClr val="FFFFCC"/>
                </a:solidFill>
                <a:latin typeface="High Tower Text" pitchFamily="18" charset="0"/>
              </a:rPr>
              <a:t>w</a:t>
            </a:r>
            <a:r>
              <a:rPr lang="en-US" altLang="en-US" sz="700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7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2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APROG.c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1900" dirty="0" err="1">
                <a:solidFill>
                  <a:srgbClr val="FFFFCC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C0C0C0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66FF66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161473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APROG.x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count_A_files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count_files</a:t>
            </a:r>
            <a:endParaRPr lang="zh-TW" altLang="en-US" sz="2000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sp>
        <p:nvSpPr>
          <p:cNvPr id="191491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What does it mean to be executable?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191493" name="AutoShape 5"/>
          <p:cNvSpPr>
            <a:spLocks noChangeArrowheads="1"/>
          </p:cNvSpPr>
          <p:nvPr/>
        </p:nvSpPr>
        <p:spPr bwMode="auto">
          <a:xfrm>
            <a:off x="76200" y="76200"/>
            <a:ext cx="3733800" cy="1219200"/>
          </a:xfrm>
          <a:prstGeom prst="wedgeRoundRectCallout">
            <a:avLst>
              <a:gd name="adj1" fmla="val -6250"/>
              <a:gd name="adj2" fmla="val 49741"/>
              <a:gd name="adj3" fmla="val 16667"/>
            </a:avLst>
          </a:prstGeom>
          <a:solidFill>
            <a:srgbClr val="66FF66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/>
              <a:t>These indicate the group’s permisions (several users may share a group )</a:t>
            </a:r>
          </a:p>
        </p:txBody>
      </p:sp>
      <p:sp>
        <p:nvSpPr>
          <p:cNvPr id="191494" name="AutoShape 6"/>
          <p:cNvSpPr>
            <a:spLocks noChangeArrowheads="1"/>
          </p:cNvSpPr>
          <p:nvPr/>
        </p:nvSpPr>
        <p:spPr bwMode="auto">
          <a:xfrm rot="10800000" flipH="1">
            <a:off x="1828800" y="1241425"/>
            <a:ext cx="152400" cy="533400"/>
          </a:xfrm>
          <a:prstGeom prst="triangle">
            <a:avLst>
              <a:gd name="adj" fmla="val 50000"/>
            </a:avLst>
          </a:prstGeom>
          <a:solidFill>
            <a:srgbClr val="66FF66"/>
          </a:solidFill>
          <a:ln w="9525">
            <a:noFill/>
            <a:miter lim="800000"/>
            <a:headEnd/>
            <a:tailEnd/>
          </a:ln>
        </p:spPr>
        <p:txBody>
          <a:bodyPr rot="10800000" wrap="none" anchor="ctr"/>
          <a:lstStyle/>
          <a:p>
            <a:endParaRPr lang="zh-TW" altLang="zh-TW"/>
          </a:p>
        </p:txBody>
      </p:sp>
    </p:spTree>
    <p:extLst>
      <p:ext uri="{BB962C8B-B14F-4D97-AF65-F5344CB8AC3E}">
        <p14:creationId xmlns:p14="http://schemas.microsoft.com/office/powerpoint/2010/main" val="883434825"/>
      </p:ext>
    </p:extLst>
  </p:cSld>
  <p:clrMapOvr>
    <a:masterClrMapping/>
  </p:clrMapOvr>
  <p:transition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zh-TW" dirty="0">
                <a:solidFill>
                  <a:srgbClr val="C0C0C0"/>
                </a:solidFill>
                <a:latin typeface="Arial" charset="0"/>
              </a:rPr>
              <a:t>% </a:t>
            </a:r>
            <a:r>
              <a:rPr lang="en-US" altLang="zh-TW" dirty="0">
                <a:solidFill>
                  <a:srgbClr val="C0C0C0"/>
                </a:solidFill>
                <a:latin typeface="High Tower Text" pitchFamily="18" charset="0"/>
              </a:rPr>
              <a:t>ls </a:t>
            </a:r>
            <a:r>
              <a:rPr lang="en-US" altLang="zh-TW" dirty="0">
                <a:solidFill>
                  <a:srgbClr val="C0C0C0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rgbClr val="C0C0C0"/>
                </a:solidFill>
                <a:latin typeface="High Tower Text" pitchFamily="18" charset="0"/>
              </a:rPr>
              <a:t>lrt</a:t>
            </a:r>
            <a:endParaRPr lang="en-US" altLang="zh-TW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total 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square.c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</a:t>
            </a:r>
            <a:r>
              <a:rPr lang="en-US" altLang="en-US" sz="1900" dirty="0" err="1">
                <a:solidFill>
                  <a:srgbClr val="FFFFCC"/>
                </a:solidFill>
                <a:latin typeface="High Tower Text" pitchFamily="18" charset="0"/>
              </a:rPr>
              <a:t>wx</a:t>
            </a:r>
            <a:r>
              <a:rPr lang="en-US" altLang="en-US" sz="1900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CC9900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square.x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3</a:t>
            </a:r>
            <a:endParaRPr lang="en-US" altLang="en-US" sz="19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rgbClr val="C0C0C0"/>
                </a:solidFill>
                <a:latin typeface="Times New Roman" pitchFamily="18" charset="0"/>
              </a:rPr>
              <a:t>2</a:t>
            </a:r>
            <a:endParaRPr lang="en-US" altLang="en-US" sz="19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Times New Roman" pitchFamily="18" charset="0"/>
              </a:rPr>
              <a:t>Afile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ACE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FFFFCC"/>
                </a:solidFill>
                <a:latin typeface="High Tower Text" pitchFamily="18" charset="0"/>
              </a:rPr>
              <a:t>r</a:t>
            </a:r>
            <a:r>
              <a:rPr lang="en-US" altLang="en-US" sz="700" dirty="0">
                <a:solidFill>
                  <a:srgbClr val="000000"/>
                </a:solidFill>
              </a:rPr>
              <a:t> </a:t>
            </a:r>
            <a:r>
              <a:rPr lang="en-US" altLang="en-US" sz="1900" dirty="0">
                <a:solidFill>
                  <a:srgbClr val="FFFFCC"/>
                </a:solidFill>
                <a:latin typeface="High Tower Text" pitchFamily="18" charset="0"/>
              </a:rPr>
              <a:t>w</a:t>
            </a:r>
            <a:r>
              <a:rPr lang="en-US" altLang="en-US" sz="700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7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12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APROG.c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1900" dirty="0" err="1">
                <a:solidFill>
                  <a:srgbClr val="FFFFCC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rgbClr val="66FF66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rgbClr val="CC9900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1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APROG.x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dirty="0">
              <a:solidFill>
                <a:srgbClr val="C0C0C0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count_A_files</a:t>
            </a:r>
            <a:endParaRPr lang="en-US" altLang="en-US" sz="2000" dirty="0">
              <a:solidFill>
                <a:srgbClr val="C0C0C0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rgbClr val="FF99CC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rgbClr val="FFFFCC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CC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66FF66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66FF66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CC99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rgbClr val="CC9900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rgbClr val="C0C0C0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rgbClr val="C0C0C0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rgbClr val="C0C0C0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dirty="0">
                <a:solidFill>
                  <a:srgbClr val="C0C0C0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rgbClr val="C0C0C0"/>
                </a:solidFill>
                <a:latin typeface="High Tower Text" pitchFamily="18" charset="0"/>
              </a:rPr>
              <a:t>count_files</a:t>
            </a:r>
            <a:endParaRPr lang="zh-TW" altLang="en-US" sz="2000" dirty="0">
              <a:solidFill>
                <a:srgbClr val="C0C0C0"/>
              </a:solidFill>
              <a:latin typeface="High Tower Text" pitchFamily="18" charset="0"/>
            </a:endParaRPr>
          </a:p>
        </p:txBody>
      </p:sp>
      <p:sp>
        <p:nvSpPr>
          <p:cNvPr id="19353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What does it mean to be executable?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193541" name="AutoShape 5"/>
          <p:cNvSpPr>
            <a:spLocks noChangeArrowheads="1"/>
          </p:cNvSpPr>
          <p:nvPr/>
        </p:nvSpPr>
        <p:spPr bwMode="auto">
          <a:xfrm>
            <a:off x="533400" y="76200"/>
            <a:ext cx="3352800" cy="1219200"/>
          </a:xfrm>
          <a:prstGeom prst="wedgeRoundRectCallout">
            <a:avLst>
              <a:gd name="adj1" fmla="val -3551"/>
              <a:gd name="adj2" fmla="val 49741"/>
              <a:gd name="adj3" fmla="val 16667"/>
            </a:avLst>
          </a:prstGeom>
          <a:solidFill>
            <a:srgbClr val="CC9900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/>
              <a:t>These indicate the permisions for others</a:t>
            </a:r>
          </a:p>
          <a:p>
            <a:pPr algn="ctr"/>
            <a:r>
              <a:rPr lang="en-US" altLang="zh-TW" sz="2400"/>
              <a:t>(</a:t>
            </a:r>
            <a:r>
              <a:rPr lang="en-US" altLang="zh-TW" sz="2400" i="1"/>
              <a:t>ie</a:t>
            </a:r>
            <a:r>
              <a:rPr lang="en-US" altLang="zh-TW" sz="2400"/>
              <a:t>, general permissions)</a:t>
            </a:r>
          </a:p>
        </p:txBody>
      </p:sp>
      <p:sp>
        <p:nvSpPr>
          <p:cNvPr id="193542" name="AutoShape 6"/>
          <p:cNvSpPr>
            <a:spLocks noChangeArrowheads="1"/>
          </p:cNvSpPr>
          <p:nvPr/>
        </p:nvSpPr>
        <p:spPr bwMode="auto">
          <a:xfrm rot="10800000" flipH="1">
            <a:off x="2133600" y="1241425"/>
            <a:ext cx="152400" cy="533400"/>
          </a:xfrm>
          <a:prstGeom prst="triangle">
            <a:avLst>
              <a:gd name="adj" fmla="val 50000"/>
            </a:avLst>
          </a:prstGeom>
          <a:solidFill>
            <a:srgbClr val="CC9900"/>
          </a:solidFill>
          <a:ln w="9525">
            <a:noFill/>
            <a:miter lim="800000"/>
            <a:headEnd/>
            <a:tailEnd/>
          </a:ln>
        </p:spPr>
        <p:txBody>
          <a:bodyPr rot="10800000" wrap="none" anchor="ctr"/>
          <a:lstStyle/>
          <a:p>
            <a:pPr algn="ctr"/>
            <a:endParaRPr lang="zh-TW" altLang="en-US">
              <a:solidFill>
                <a:srgbClr val="CC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0341591"/>
      </p:ext>
    </p:extLst>
  </p:cSld>
  <p:clrMapOvr>
    <a:masterClrMapping/>
  </p:clrMapOvr>
  <p:transition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zh-TW" dirty="0">
                <a:solidFill>
                  <a:schemeClr val="bg1"/>
                </a:solidFill>
                <a:latin typeface="Arial" charset="0"/>
              </a:rPr>
              <a:t>% </a:t>
            </a:r>
            <a:r>
              <a:rPr lang="en-US" altLang="zh-TW" dirty="0">
                <a:solidFill>
                  <a:schemeClr val="bg1"/>
                </a:solidFill>
                <a:latin typeface="High Tower Text" pitchFamily="18" charset="0"/>
              </a:rPr>
              <a:t>ls </a:t>
            </a:r>
            <a:r>
              <a:rPr lang="en-US" altLang="zh-TW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chemeClr val="bg1"/>
                </a:solidFill>
                <a:latin typeface="High Tower Text" pitchFamily="18" charset="0"/>
              </a:rPr>
              <a:t>lrt</a:t>
            </a:r>
            <a:endParaRPr lang="en-US" altLang="zh-TW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1900" dirty="0" err="1">
                <a:solidFill>
                  <a:srgbClr val="FFFF00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3</a:t>
            </a:r>
            <a:endParaRPr lang="en-US" altLang="en-US" sz="19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en-US" altLang="en-US" sz="19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Times New Roman" pitchFamily="18" charset="0"/>
              </a:rPr>
              <a:t>Afile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ACE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700" dirty="0">
                <a:solidFill>
                  <a:schemeClr val="bg1"/>
                </a:solidFill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w</a:t>
            </a:r>
            <a:r>
              <a:rPr lang="en-US" altLang="en-US" sz="7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7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2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APROG.c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1900" dirty="0" err="1">
                <a:solidFill>
                  <a:srgbClr val="FFFF00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APROG.x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count_A_files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count_files</a:t>
            </a:r>
            <a:endParaRPr lang="zh-TW" altLang="en-US" sz="2000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4710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What does it mean to be executable?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241672" name="AutoShape 8"/>
          <p:cNvSpPr>
            <a:spLocks noChangeArrowheads="1"/>
          </p:cNvSpPr>
          <p:nvPr/>
        </p:nvSpPr>
        <p:spPr bwMode="auto">
          <a:xfrm rot="13086094" flipH="1">
            <a:off x="2927350" y="962025"/>
            <a:ext cx="361950" cy="4427538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TW" altLang="zh-TW"/>
          </a:p>
        </p:txBody>
      </p:sp>
      <p:sp>
        <p:nvSpPr>
          <p:cNvPr id="241670" name="AutoShape 6"/>
          <p:cNvSpPr>
            <a:spLocks noChangeArrowheads="1"/>
          </p:cNvSpPr>
          <p:nvPr/>
        </p:nvSpPr>
        <p:spPr bwMode="auto">
          <a:xfrm>
            <a:off x="3146425" y="685800"/>
            <a:ext cx="3962400" cy="914400"/>
          </a:xfrm>
          <a:prstGeom prst="wedgeRoundRectCallout">
            <a:avLst>
              <a:gd name="adj1" fmla="val -86230"/>
              <a:gd name="adj2" fmla="val 99826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Currently, there are just two files that list as executables. </a:t>
            </a:r>
          </a:p>
        </p:txBody>
      </p:sp>
    </p:spTree>
    <p:extLst>
      <p:ext uri="{BB962C8B-B14F-4D97-AF65-F5344CB8AC3E}">
        <p14:creationId xmlns:p14="http://schemas.microsoft.com/office/powerpoint/2010/main" val="5231718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1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1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2416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1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2416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1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672" grpId="0" animBg="1"/>
      <p:bldP spid="241672" grpId="1" animBg="1"/>
      <p:bldP spid="241670" grpId="0" animBg="1"/>
      <p:bldP spid="241670" grpId="1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zh-TW" dirty="0">
                <a:solidFill>
                  <a:schemeClr val="bg1"/>
                </a:solidFill>
                <a:latin typeface="Arial" charset="0"/>
              </a:rPr>
              <a:t>% </a:t>
            </a:r>
            <a:r>
              <a:rPr lang="en-US" altLang="zh-TW" dirty="0">
                <a:solidFill>
                  <a:schemeClr val="bg1"/>
                </a:solidFill>
                <a:latin typeface="High Tower Text" pitchFamily="18" charset="0"/>
              </a:rPr>
              <a:t>ls </a:t>
            </a:r>
            <a:r>
              <a:rPr lang="en-US" altLang="zh-TW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chemeClr val="bg1"/>
                </a:solidFill>
                <a:latin typeface="High Tower Text" pitchFamily="18" charset="0"/>
              </a:rPr>
              <a:t>lrt</a:t>
            </a:r>
            <a:endParaRPr lang="en-US" altLang="zh-TW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1900" dirty="0" err="1">
                <a:solidFill>
                  <a:srgbClr val="FFFF00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3</a:t>
            </a:r>
            <a:endParaRPr lang="en-US" altLang="en-US" sz="19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en-US" altLang="en-US" sz="19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Times New Roman" pitchFamily="18" charset="0"/>
              </a:rPr>
              <a:t>Afile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ACE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700" dirty="0">
                <a:solidFill>
                  <a:schemeClr val="bg1"/>
                </a:solidFill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w</a:t>
            </a:r>
            <a:r>
              <a:rPr lang="en-US" altLang="en-US" sz="7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7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2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APROG.c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1900" dirty="0" err="1">
                <a:solidFill>
                  <a:srgbClr val="FFFF00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APROG.x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count_A_files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count_files</a:t>
            </a:r>
            <a:endParaRPr lang="zh-TW" altLang="en-US" sz="2000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4710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>
                <a:solidFill>
                  <a:srgbClr val="0033CC"/>
                </a:solidFill>
              </a:rPr>
              <a:t>What does it mean to be executable?</a:t>
            </a:r>
            <a:endParaRPr lang="en-US" altLang="zh-TW">
              <a:solidFill>
                <a:srgbClr val="0033CC"/>
              </a:solidFill>
            </a:endParaRPr>
          </a:p>
        </p:txBody>
      </p:sp>
      <p:sp>
        <p:nvSpPr>
          <p:cNvPr id="7" name="AutoShape 5"/>
          <p:cNvSpPr>
            <a:spLocks noChangeArrowheads="1"/>
          </p:cNvSpPr>
          <p:nvPr/>
        </p:nvSpPr>
        <p:spPr bwMode="auto">
          <a:xfrm rot="3852413">
            <a:off x="5569744" y="1310049"/>
            <a:ext cx="566738" cy="274002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TW" altLang="zh-TW"/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1295400" y="2286000"/>
            <a:ext cx="3886200" cy="2057400"/>
          </a:xfrm>
          <a:prstGeom prst="wedgeRoundRectCallout">
            <a:avLst>
              <a:gd name="adj1" fmla="val 103889"/>
              <a:gd name="adj2" fmla="val 77065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They were created from C programs using </a:t>
            </a:r>
            <a:r>
              <a:rPr lang="en-US" altLang="zh-TW" sz="2400" dirty="0" err="1"/>
              <a:t>gcc</a:t>
            </a:r>
            <a:r>
              <a:rPr lang="en-US" altLang="zh-TW" sz="2400" dirty="0"/>
              <a:t>. In other words, </a:t>
            </a:r>
            <a:r>
              <a:rPr lang="en-US" altLang="zh-TW" sz="2400" dirty="0" err="1"/>
              <a:t>gcc</a:t>
            </a:r>
            <a:r>
              <a:rPr lang="en-US" altLang="zh-TW" sz="2400" dirty="0"/>
              <a:t> automatically makes its output file to be</a:t>
            </a:r>
            <a:br>
              <a:rPr lang="en-US" altLang="zh-TW" sz="2400" dirty="0"/>
            </a:br>
            <a:r>
              <a:rPr lang="en-US" altLang="zh-TW" sz="2400" dirty="0"/>
              <a:t>an executable. </a:t>
            </a:r>
          </a:p>
        </p:txBody>
      </p:sp>
    </p:spTree>
    <p:extLst>
      <p:ext uri="{BB962C8B-B14F-4D97-AF65-F5344CB8AC3E}">
        <p14:creationId xmlns:p14="http://schemas.microsoft.com/office/powerpoint/2010/main" val="29341850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/>
          <p:cNvSpPr txBox="1">
            <a:spLocks noChangeArrowheads="1"/>
          </p:cNvSpPr>
          <p:nvPr/>
        </p:nvSpPr>
        <p:spPr bwMode="auto">
          <a:xfrm>
            <a:off x="1143000" y="1066800"/>
            <a:ext cx="6781800" cy="5562600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</p:spPr>
        <p:txBody>
          <a:bodyPr bIns="0"/>
          <a:lstStyle/>
          <a:p>
            <a:pPr marL="342900" indent="-342900">
              <a:lnSpc>
                <a:spcPct val="80000"/>
              </a:lnSpc>
              <a:spcBef>
                <a:spcPct val="15000"/>
              </a:spcBef>
            </a:pPr>
            <a:r>
              <a:rPr lang="en-US" altLang="zh-TW" dirty="0">
                <a:solidFill>
                  <a:schemeClr val="bg1"/>
                </a:solidFill>
                <a:latin typeface="Arial" charset="0"/>
              </a:rPr>
              <a:t>% </a:t>
            </a:r>
            <a:r>
              <a:rPr lang="en-US" altLang="zh-TW" dirty="0">
                <a:solidFill>
                  <a:schemeClr val="bg1"/>
                </a:solidFill>
                <a:latin typeface="High Tower Text" pitchFamily="18" charset="0"/>
              </a:rPr>
              <a:t>ls </a:t>
            </a:r>
            <a:r>
              <a:rPr lang="en-US" altLang="zh-TW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chemeClr val="bg1"/>
                </a:solidFill>
                <a:latin typeface="High Tower Text" pitchFamily="18" charset="0"/>
              </a:rPr>
              <a:t>lrt</a:t>
            </a:r>
            <a:endParaRPr lang="en-US" altLang="zh-TW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total 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122</a:t>
            </a:r>
            <a:endParaRPr lang="en-US" altLang="en-US" sz="20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146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square.c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1900" dirty="0" err="1">
                <a:solidFill>
                  <a:srgbClr val="FFFF00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160150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22:07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square.x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AZZZ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Aqrst.txt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3</a:t>
            </a:r>
            <a:endParaRPr lang="en-US" altLang="en-US" sz="19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AFILE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2</a:t>
            </a:r>
            <a:endParaRPr lang="en-US" altLang="en-US" sz="19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23:09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Times New Roman" pitchFamily="18" charset="0"/>
              </a:rPr>
              <a:t>Afile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ACE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4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ABD.txt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 5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22:09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ABCD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700" dirty="0">
                <a:solidFill>
                  <a:schemeClr val="bg1"/>
                </a:solidFill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w</a:t>
            </a:r>
            <a:r>
              <a:rPr lang="en-US" altLang="en-US" sz="7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7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2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2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APROG.c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1900" dirty="0" err="1">
                <a:solidFill>
                  <a:srgbClr val="FFFF00"/>
                </a:solidFill>
                <a:latin typeface="High Tower Text" pitchFamily="18" charset="0"/>
              </a:rPr>
              <a:t>x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 err="1">
                <a:solidFill>
                  <a:schemeClr val="bg1"/>
                </a:solidFill>
                <a:latin typeface="High Tower Text" pitchFamily="18" charset="0"/>
              </a:rPr>
              <a:t>xr</a:t>
            </a:r>
            <a:r>
              <a:rPr lang="en-US" altLang="en-US" sz="19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1900" dirty="0">
                <a:solidFill>
                  <a:schemeClr val="bg1"/>
                </a:solidFill>
                <a:latin typeface="High Tower Text" pitchFamily="18" charset="0"/>
              </a:rPr>
              <a:t>x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1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161473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22:10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APROG.x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1486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2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rgbClr val="FFFF00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97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3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  <a:cs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70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22:15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tempfile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  <a:cs typeface="Times New Roman" pitchFamily="18" charset="0"/>
              </a:rPr>
              <a:t>4</a:t>
            </a:r>
            <a:endParaRPr lang="en-US" altLang="en-US" sz="1900" dirty="0">
              <a:solidFill>
                <a:schemeClr val="bg1"/>
              </a:solidFill>
              <a:latin typeface="LiSu" panose="02010509060101010101" pitchFamily="49" charset="-122"/>
              <a:ea typeface="LiSu" panose="02010509060101010101" pitchFamily="49" charset="-122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3 22:16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count_A_files</a:t>
            </a:r>
            <a:endParaRPr lang="en-US" altLang="en-US" sz="2000" dirty="0">
              <a:solidFill>
                <a:schemeClr val="bg1"/>
              </a:solidFill>
              <a:latin typeface="High Tower Text" pitchFamily="18" charset="0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1500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rw</a:t>
            </a:r>
            <a:r>
              <a:rPr lang="en-US" altLang="en-US" sz="2000" dirty="0">
                <a:solidFill>
                  <a:srgbClr val="FFFF00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r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80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-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 </a:t>
            </a:r>
            <a:r>
              <a:rPr lang="en-US" altLang="en-US" sz="2000" dirty="0">
                <a:solidFill>
                  <a:schemeClr val="bg1"/>
                </a:solidFill>
                <a:latin typeface="Times New Roman" pitchFamily="18" charset="0"/>
              </a:rPr>
              <a:t>1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Me None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    49 </a:t>
            </a:r>
            <a:r>
              <a:rPr lang="en-US" altLang="en-US" sz="2000" dirty="0">
                <a:solidFill>
                  <a:schemeClr val="bg1"/>
                </a:solidFill>
                <a:latin typeface="High Tower Text" panose="02040502050506030303" pitchFamily="18" charset="0"/>
                <a:ea typeface="LiSu" panose="02010509060101010101" pitchFamily="49" charset="-122"/>
              </a:rPr>
              <a:t>Feb</a:t>
            </a:r>
            <a:r>
              <a:rPr lang="en-US" altLang="en-US" sz="2000" dirty="0">
                <a:solidFill>
                  <a:schemeClr val="bg1"/>
                </a:solidFill>
                <a:latin typeface="LiSu" panose="02010509060101010101" pitchFamily="49" charset="-122"/>
                <a:ea typeface="LiSu" panose="02010509060101010101" pitchFamily="49" charset="-122"/>
              </a:rPr>
              <a:t> 12 23:54</a:t>
            </a:r>
            <a:r>
              <a:rPr lang="en-US" altLang="en-US" sz="2000" dirty="0">
                <a:solidFill>
                  <a:schemeClr val="bg1"/>
                </a:solidFill>
                <a:latin typeface="High Tower Text" pitchFamily="18" charset="0"/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  <a:latin typeface="High Tower Text" pitchFamily="18" charset="0"/>
              </a:rPr>
              <a:t>count_files</a:t>
            </a:r>
            <a:endParaRPr lang="zh-TW" altLang="en-US" sz="2000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4710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sz="4000" dirty="0">
                <a:solidFill>
                  <a:srgbClr val="0033CC"/>
                </a:solidFill>
              </a:rPr>
              <a:t>What does it mean to be executable?</a:t>
            </a:r>
            <a:endParaRPr lang="en-US" altLang="zh-TW" dirty="0">
              <a:solidFill>
                <a:srgbClr val="0033CC"/>
              </a:solidFill>
            </a:endParaRPr>
          </a:p>
        </p:txBody>
      </p:sp>
      <p:sp>
        <p:nvSpPr>
          <p:cNvPr id="9" name="AutoShape 5"/>
          <p:cNvSpPr>
            <a:spLocks noChangeArrowheads="1"/>
          </p:cNvSpPr>
          <p:nvPr/>
        </p:nvSpPr>
        <p:spPr bwMode="auto">
          <a:xfrm rot="13380000" flipH="1">
            <a:off x="3048000" y="1466850"/>
            <a:ext cx="939800" cy="531495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TW" altLang="zh-TW"/>
          </a:p>
        </p:txBody>
      </p:sp>
      <p:sp>
        <p:nvSpPr>
          <p:cNvPr id="10" name="AutoShape 6"/>
          <p:cNvSpPr>
            <a:spLocks noChangeArrowheads="1"/>
          </p:cNvSpPr>
          <p:nvPr/>
        </p:nvSpPr>
        <p:spPr bwMode="auto">
          <a:xfrm>
            <a:off x="3276600" y="1600200"/>
            <a:ext cx="3886200" cy="914400"/>
          </a:xfrm>
          <a:prstGeom prst="wedgeRoundRectCallout">
            <a:avLst>
              <a:gd name="adj1" fmla="val 46694"/>
              <a:gd name="adj2" fmla="val 440333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/>
              <a:t>But, see, my new script is</a:t>
            </a:r>
            <a:br>
              <a:rPr lang="en-US" altLang="zh-TW" sz="2400" dirty="0"/>
            </a:br>
            <a:r>
              <a:rPr lang="en-US" altLang="zh-TW" sz="2400" dirty="0"/>
              <a:t>not listed as an executable. </a:t>
            </a:r>
          </a:p>
        </p:txBody>
      </p:sp>
      <p:sp>
        <p:nvSpPr>
          <p:cNvPr id="7" name="Oval Callout 6"/>
          <p:cNvSpPr/>
          <p:nvPr/>
        </p:nvSpPr>
        <p:spPr bwMode="auto">
          <a:xfrm>
            <a:off x="3007526" y="4005064"/>
            <a:ext cx="2527902" cy="1918307"/>
          </a:xfrm>
          <a:prstGeom prst="wedgeEllipseCallout">
            <a:avLst>
              <a:gd name="adj1" fmla="val -101006"/>
              <a:gd name="adj2" fmla="val 55788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To fix this,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  <a:t>we need to use</a:t>
            </a:r>
            <a:br>
              <a:rPr kumimoji="1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新細明體" charset="-120"/>
              </a:rPr>
            </a:br>
            <a:r>
              <a:rPr kumimoji="1" 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High Tower Text" panose="02040502050506030303" pitchFamily="18" charset="0"/>
                <a:ea typeface="新細明體" charset="-120"/>
              </a:rPr>
              <a:t>chmod</a:t>
            </a:r>
            <a:r>
              <a:rPr lang="en-US" sz="2400" b="0" dirty="0">
                <a:latin typeface="Arial" charset="0"/>
                <a:ea typeface="新細明體" charset="-120"/>
              </a:rPr>
              <a:t>.</a:t>
            </a:r>
            <a:endParaRPr kumimoji="1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084584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7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-76200"/>
            <a:ext cx="9144000" cy="1295400"/>
          </a:xfrm>
          <a:noFill/>
        </p:spPr>
        <p:txBody>
          <a:bodyPr/>
          <a:lstStyle/>
          <a:p>
            <a:pPr eaLnBrk="1" hangingPunct="1">
              <a:lnSpc>
                <a:spcPct val="90000"/>
              </a:lnSpc>
              <a:tabLst>
                <a:tab pos="3089275" algn="l"/>
              </a:tabLst>
            </a:pPr>
            <a:r>
              <a:rPr lang="en-US" altLang="zh-TW" sz="4000" dirty="0">
                <a:solidFill>
                  <a:srgbClr val="10068E"/>
                </a:solidFill>
              </a:rPr>
              <a:t>Changing File Permissions: </a:t>
            </a:r>
            <a:r>
              <a:rPr lang="en-US" altLang="zh-TW" sz="5400" b="1" dirty="0" err="1">
                <a:solidFill>
                  <a:srgbClr val="10068E"/>
                </a:solidFill>
                <a:latin typeface="High Tower Text" pitchFamily="18" charset="0"/>
              </a:rPr>
              <a:t>chmod</a:t>
            </a:r>
            <a:endParaRPr lang="en-US" altLang="zh-TW" sz="5400" b="1" dirty="0">
              <a:solidFill>
                <a:srgbClr val="10068E"/>
              </a:solidFill>
              <a:latin typeface="High Tower Text" pitchFamily="18" charset="0"/>
            </a:endParaRP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1295400"/>
            <a:ext cx="9144000" cy="5562600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TW" sz="2800" spc="-30" dirty="0"/>
              <a:t> The first argument is the new setting. Next is the filenam</a:t>
            </a:r>
            <a:r>
              <a:rPr lang="en-US" altLang="zh-TW" sz="2800" spc="-130" dirty="0"/>
              <a:t>e</a:t>
            </a:r>
            <a:r>
              <a:rPr lang="en-US" altLang="zh-TW" sz="2800" spc="-30" dirty="0"/>
              <a:t>. </a:t>
            </a:r>
          </a:p>
          <a:p>
            <a:pPr lvl="1" eaLnBrk="1" hangingPunct="1">
              <a:lnSpc>
                <a:spcPct val="80000"/>
              </a:lnSpc>
              <a:spcBef>
                <a:spcPct val="70000"/>
              </a:spcBef>
            </a:pPr>
            <a:r>
              <a:rPr lang="en-US" altLang="zh-TW" sz="2400" dirty="0"/>
              <a:t>You can </a:t>
            </a:r>
            <a:r>
              <a:rPr lang="en-US" altLang="zh-TW" sz="2400" b="1" dirty="0">
                <a:solidFill>
                  <a:srgbClr val="068E26"/>
                </a:solidFill>
              </a:rPr>
              <a:t>add</a:t>
            </a:r>
            <a:r>
              <a:rPr lang="en-US" altLang="zh-TW" sz="2400" dirty="0"/>
              <a:t> options to a specific category.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 err="1">
                <a:solidFill>
                  <a:srgbClr val="068E26"/>
                </a:solidFill>
                <a:latin typeface="High Tower Text" pitchFamily="18" charset="0"/>
              </a:rPr>
              <a:t>u+x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Give the </a:t>
            </a:r>
            <a:r>
              <a:rPr lang="en-US" altLang="zh-TW" sz="2000" dirty="0">
                <a:solidFill>
                  <a:srgbClr val="209A3D"/>
                </a:solidFill>
              </a:rPr>
              <a:t>u</a:t>
            </a:r>
            <a:r>
              <a:rPr lang="en-US" altLang="zh-TW" sz="2000" dirty="0"/>
              <a:t>ser (</a:t>
            </a:r>
            <a:r>
              <a:rPr lang="en-US" altLang="zh-TW" sz="2000" dirty="0" err="1"/>
              <a:t>ie</a:t>
            </a:r>
            <a:r>
              <a:rPr lang="en-US" altLang="zh-TW" sz="2000" dirty="0"/>
              <a:t>, the owner) execute permission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 err="1">
                <a:solidFill>
                  <a:srgbClr val="068E26"/>
                </a:solidFill>
                <a:latin typeface="High Tower Text" pitchFamily="18" charset="0"/>
              </a:rPr>
              <a:t>g+rw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Give the </a:t>
            </a:r>
            <a:r>
              <a:rPr lang="en-US" altLang="zh-TW" sz="2000" dirty="0">
                <a:solidFill>
                  <a:srgbClr val="209A3D"/>
                </a:solidFill>
              </a:rPr>
              <a:t>g</a:t>
            </a:r>
            <a:r>
              <a:rPr lang="en-US" altLang="zh-TW" sz="2000" dirty="0"/>
              <a:t>roup read and write permission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 err="1">
                <a:solidFill>
                  <a:srgbClr val="068E26"/>
                </a:solidFill>
                <a:latin typeface="High Tower Text" pitchFamily="18" charset="0"/>
              </a:rPr>
              <a:t>a+r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Give </a:t>
            </a:r>
            <a:r>
              <a:rPr lang="en-US" altLang="zh-TW" sz="2000" dirty="0">
                <a:solidFill>
                  <a:srgbClr val="209A3D"/>
                </a:solidFill>
              </a:rPr>
              <a:t>a</a:t>
            </a:r>
            <a:r>
              <a:rPr lang="en-US" altLang="zh-TW" sz="2000" dirty="0"/>
              <a:t>ll 3 categories read permission</a:t>
            </a:r>
          </a:p>
          <a:p>
            <a:pPr lvl="2" eaLnBrk="1" hangingPunct="1">
              <a:lnSpc>
                <a:spcPct val="80000"/>
              </a:lnSpc>
              <a:buFontTx/>
              <a:buNone/>
            </a:pPr>
            <a:endParaRPr lang="en-US" altLang="zh-TW" sz="2000" dirty="0"/>
          </a:p>
          <a:p>
            <a:pPr lvl="1" eaLnBrk="1" hangingPunct="1">
              <a:lnSpc>
                <a:spcPct val="80000"/>
              </a:lnSpc>
              <a:spcBef>
                <a:spcPts val="400"/>
              </a:spcBef>
            </a:pPr>
            <a:r>
              <a:rPr lang="en-US" altLang="zh-TW" sz="2400" dirty="0"/>
              <a:t>You can </a:t>
            </a:r>
            <a:r>
              <a:rPr lang="en-US" altLang="zh-TW" sz="2400" b="1" dirty="0">
                <a:solidFill>
                  <a:srgbClr val="FF0000"/>
                </a:solidFill>
              </a:rPr>
              <a:t>remove</a:t>
            </a:r>
            <a:r>
              <a:rPr lang="en-US" altLang="zh-TW" sz="2400" b="1" dirty="0"/>
              <a:t> </a:t>
            </a:r>
            <a:r>
              <a:rPr lang="en-US" altLang="zh-TW" sz="2400" dirty="0"/>
              <a:t>options from a specific category.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</a:rPr>
              <a:t>u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</a:rPr>
              <a:t>w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The </a:t>
            </a:r>
            <a:r>
              <a:rPr lang="en-US" altLang="zh-TW" sz="2000" dirty="0">
                <a:solidFill>
                  <a:srgbClr val="FF0000"/>
                </a:solidFill>
              </a:rPr>
              <a:t>u</a:t>
            </a:r>
            <a:r>
              <a:rPr lang="en-US" altLang="zh-TW" sz="2000" dirty="0"/>
              <a:t>ser (</a:t>
            </a:r>
            <a:r>
              <a:rPr lang="en-US" altLang="zh-TW" sz="2000" dirty="0" err="1"/>
              <a:t>ie</a:t>
            </a:r>
            <a:r>
              <a:rPr lang="en-US" altLang="zh-TW" sz="2000" dirty="0"/>
              <a:t>, the owner) cannot write to it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</a:rPr>
              <a:t>o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dirty="0" err="1">
                <a:solidFill>
                  <a:srgbClr val="FF0000"/>
                </a:solidFill>
                <a:latin typeface="High Tower Text" pitchFamily="18" charset="0"/>
              </a:rPr>
              <a:t>rw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General users (</a:t>
            </a:r>
            <a:r>
              <a:rPr lang="en-US" altLang="zh-TW" sz="2000" dirty="0" err="1"/>
              <a:t>ie</a:t>
            </a:r>
            <a:r>
              <a:rPr lang="en-US" altLang="zh-TW" sz="2000" dirty="0"/>
              <a:t>, </a:t>
            </a:r>
            <a:r>
              <a:rPr lang="en-US" altLang="zh-TW" sz="2000" dirty="0">
                <a:solidFill>
                  <a:srgbClr val="FF0000"/>
                </a:solidFill>
              </a:rPr>
              <a:t>o</a:t>
            </a:r>
            <a:r>
              <a:rPr lang="en-US" altLang="zh-TW" sz="2000" dirty="0"/>
              <a:t>thers) cannot read or write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</a:rPr>
              <a:t>a</a:t>
            </a:r>
            <a:r>
              <a:rPr lang="en-US" altLang="zh-TW" dirty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</a:rPr>
              <a:t>x</a:t>
            </a:r>
            <a:r>
              <a:rPr lang="en-US" altLang="zh-TW" dirty="0">
                <a:latin typeface="High Tower Text" pitchFamily="18" charset="0"/>
              </a:rPr>
              <a:t> 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No category is allowed to execute it (</a:t>
            </a:r>
            <a:r>
              <a:rPr lang="en-US" altLang="zh-TW" sz="2000" dirty="0" err="1"/>
              <a:t>ie</a:t>
            </a:r>
            <a:r>
              <a:rPr lang="en-US" altLang="zh-TW" sz="2000" dirty="0"/>
              <a:t>, </a:t>
            </a:r>
            <a:r>
              <a:rPr lang="en-US" altLang="zh-TW" sz="2000" dirty="0">
                <a:solidFill>
                  <a:srgbClr val="FF0000"/>
                </a:solidFill>
              </a:rPr>
              <a:t>a</a:t>
            </a:r>
            <a:r>
              <a:rPr lang="en-US" altLang="zh-TW" sz="2000" dirty="0"/>
              <a:t>ll can’t)</a:t>
            </a:r>
          </a:p>
          <a:p>
            <a:pPr lvl="2" eaLnBrk="1" hangingPunct="1">
              <a:lnSpc>
                <a:spcPct val="80000"/>
              </a:lnSpc>
              <a:buFontTx/>
              <a:buNone/>
            </a:pPr>
            <a:endParaRPr lang="en-US" altLang="zh-TW" sz="2000" dirty="0"/>
          </a:p>
          <a:p>
            <a:pPr lvl="1" eaLnBrk="1" hangingPunct="1">
              <a:lnSpc>
                <a:spcPct val="80000"/>
              </a:lnSpc>
              <a:spcBef>
                <a:spcPts val="400"/>
              </a:spcBef>
            </a:pPr>
            <a:r>
              <a:rPr lang="en-US" altLang="zh-TW" sz="2400" dirty="0"/>
              <a:t>You can also </a:t>
            </a:r>
            <a:r>
              <a:rPr lang="en-US" altLang="zh-TW" sz="2400" b="1" dirty="0"/>
              <a:t>add </a:t>
            </a:r>
            <a:r>
              <a:rPr lang="en-US" altLang="zh-TW" sz="2400" i="1" dirty="0"/>
              <a:t>and</a:t>
            </a:r>
            <a:r>
              <a:rPr lang="en-US" altLang="zh-TW" sz="2400" b="1" i="1" dirty="0"/>
              <a:t> </a:t>
            </a:r>
            <a:r>
              <a:rPr lang="en-US" altLang="zh-TW" sz="2400" b="1" dirty="0"/>
              <a:t>remove</a:t>
            </a:r>
            <a:r>
              <a:rPr lang="en-US" altLang="zh-TW" sz="2400" dirty="0"/>
              <a:t> by setting everything at once.</a:t>
            </a:r>
          </a:p>
          <a:p>
            <a:pPr lvl="1" eaLnBrk="1" hangingPunct="1">
              <a:lnSpc>
                <a:spcPct val="80000"/>
              </a:lnSpc>
              <a:buFontTx/>
              <a:buNone/>
            </a:pPr>
            <a:r>
              <a:rPr lang="en-US" altLang="zh-TW" sz="2400" dirty="0"/>
              <a:t>	Do this by giving a </a:t>
            </a:r>
            <a:r>
              <a:rPr lang="en-US" altLang="zh-TW" sz="2400" dirty="0">
                <a:solidFill>
                  <a:srgbClr val="7030A0"/>
                </a:solidFill>
              </a:rPr>
              <a:t>three-digit </a:t>
            </a:r>
            <a:r>
              <a:rPr lang="en-US" altLang="zh-TW" sz="2400" dirty="0"/>
              <a:t>octal (</a:t>
            </a:r>
            <a:r>
              <a:rPr lang="zh-TW" altLang="en-US" sz="2000" dirty="0"/>
              <a:t>八進制</a:t>
            </a:r>
            <a:r>
              <a:rPr lang="en-US" altLang="zh-TW" sz="2400" dirty="0"/>
              <a:t>) number: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7030A0"/>
                </a:solidFill>
                <a:latin typeface="Times New Roman" pitchFamily="18" charset="0"/>
              </a:rPr>
              <a:t>777</a:t>
            </a:r>
            <a:r>
              <a:rPr lang="en-US" altLang="zh-TW" dirty="0">
                <a:solidFill>
                  <a:srgbClr val="7030A0"/>
                </a:solidFill>
                <a:latin typeface="High Tower Text" pitchFamily="18" charset="0"/>
              </a:rPr>
              <a:t> </a:t>
            </a:r>
            <a:r>
              <a:rPr lang="en-US" altLang="zh-TW" dirty="0">
                <a:latin typeface="High Tower Text" pitchFamily="18" charset="0"/>
              </a:rPr>
              <a:t>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dirty="0"/>
              <a:t>Everyone gets full permissions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7030A0"/>
                </a:solidFill>
                <a:latin typeface="Times New Roman" pitchFamily="18" charset="0"/>
              </a:rPr>
              <a:t>700</a:t>
            </a:r>
            <a:r>
              <a:rPr lang="en-US" altLang="zh-TW" dirty="0">
                <a:solidFill>
                  <a:srgbClr val="7030A0"/>
                </a:solidFill>
                <a:latin typeface="High Tower Text" pitchFamily="18" charset="0"/>
              </a:rPr>
              <a:t> </a:t>
            </a:r>
            <a:r>
              <a:rPr lang="en-US" altLang="zh-TW" dirty="0">
                <a:latin typeface="High Tower Text" pitchFamily="18" charset="0"/>
              </a:rPr>
              <a:t>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spc="-10" dirty="0"/>
              <a:t>You get full permission. Everyone else gets nothing</a:t>
            </a:r>
          </a:p>
          <a:p>
            <a:pPr lvl="2" eaLnBrk="1" hangingPunct="1">
              <a:lnSpc>
                <a:spcPct val="70000"/>
              </a:lnSpc>
              <a:buFontTx/>
              <a:buNone/>
            </a:pPr>
            <a:r>
              <a:rPr lang="en-US" altLang="zh-TW" dirty="0" err="1">
                <a:latin typeface="High Tower Text" pitchFamily="18" charset="0"/>
              </a:rPr>
              <a:t>chmod</a:t>
            </a:r>
            <a:r>
              <a:rPr lang="en-US" altLang="zh-TW" dirty="0">
                <a:latin typeface="High Tower Text" pitchFamily="18" charset="0"/>
              </a:rPr>
              <a:t> </a:t>
            </a:r>
            <a:r>
              <a:rPr lang="en-US" altLang="zh-TW" dirty="0">
                <a:solidFill>
                  <a:srgbClr val="7030A0"/>
                </a:solidFill>
                <a:latin typeface="Times New Roman" pitchFamily="18" charset="0"/>
              </a:rPr>
              <a:t>644</a:t>
            </a:r>
            <a:r>
              <a:rPr lang="en-US" altLang="zh-TW" dirty="0">
                <a:solidFill>
                  <a:srgbClr val="7030A0"/>
                </a:solidFill>
                <a:latin typeface="High Tower Text" pitchFamily="18" charset="0"/>
              </a:rPr>
              <a:t> </a:t>
            </a:r>
            <a:r>
              <a:rPr lang="en-US" altLang="zh-TW" dirty="0">
                <a:latin typeface="High Tower Text" pitchFamily="18" charset="0"/>
              </a:rPr>
              <a:t>file</a:t>
            </a:r>
            <a:r>
              <a:rPr lang="en-US" altLang="zh-TW" sz="2000" dirty="0"/>
              <a:t> </a:t>
            </a:r>
            <a:r>
              <a:rPr lang="en-US" altLang="zh-TW" sz="2000" dirty="0">
                <a:latin typeface="新細明體" pitchFamily="18" charset="-120"/>
              </a:rPr>
              <a:t>→ </a:t>
            </a:r>
            <a:r>
              <a:rPr lang="en-US" altLang="zh-TW" sz="2000" spc="-10" dirty="0"/>
              <a:t>You </a:t>
            </a:r>
            <a:r>
              <a:rPr lang="en-US" altLang="zh-TW" sz="2000" dirty="0"/>
              <a:t>can read or write, others can just read</a:t>
            </a:r>
          </a:p>
        </p:txBody>
      </p:sp>
      <p:sp>
        <p:nvSpPr>
          <p:cNvPr id="44" name="Trapezoid 43"/>
          <p:cNvSpPr>
            <a:spLocks noChangeAspect="1"/>
          </p:cNvSpPr>
          <p:nvPr/>
        </p:nvSpPr>
        <p:spPr bwMode="auto">
          <a:xfrm rot="-2700000">
            <a:off x="-621192" y="310633"/>
            <a:ext cx="2563457" cy="69557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8764" tIns="0" rIns="98764" bIns="49382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 </a:t>
            </a: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Recall</a:t>
            </a:r>
            <a:b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 </a:t>
            </a: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Lecture 1…</a:t>
            </a:r>
            <a:endParaRPr lang="en-US" sz="3024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963807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85800" y="152400"/>
            <a:ext cx="7848600" cy="7620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Can we make it more general?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8600" y="1143000"/>
            <a:ext cx="8807896" cy="5181600"/>
          </a:xfrm>
          <a:noFill/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pc="-15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Ho</a:t>
            </a:r>
            <a:r>
              <a:rPr lang="en-US" altLang="zh-TW" spc="-4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w</a:t>
            </a:r>
            <a:r>
              <a:rPr lang="en-US" altLang="zh-TW" sz="2800" spc="-4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altLang="zh-TW" spc="-13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o</a:t>
            </a:r>
            <a:r>
              <a:rPr lang="en-US" altLang="zh-TW" spc="2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altLang="zh-TW" spc="-4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ten</a:t>
            </a:r>
            <a:r>
              <a:rPr lang="en-US" altLang="zh-TW" sz="2800" spc="-4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altLang="zh-TW" spc="-4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will </a:t>
            </a:r>
            <a:r>
              <a:rPr lang="en-US" altLang="zh-TW" spc="-8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</a:t>
            </a:r>
            <a:r>
              <a:rPr lang="en-US" altLang="zh-TW" sz="2800" spc="-8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US" altLang="zh-TW" spc="-8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wa</a:t>
            </a:r>
            <a:r>
              <a:rPr lang="en-US" altLang="zh-TW" spc="-4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nt to use this scr</a:t>
            </a:r>
            <a:r>
              <a:rPr lang="en-US" altLang="zh-TW" spc="-1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</a:t>
            </a:r>
            <a:r>
              <a:rPr lang="en-US" altLang="zh-TW" spc="-4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pt </a:t>
            </a:r>
            <a:r>
              <a:rPr lang="en-US" altLang="zh-TW" spc="-14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I’v</a:t>
            </a:r>
            <a:r>
              <a:rPr lang="en-US" altLang="zh-TW" spc="-4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 </a:t>
            </a:r>
            <a:r>
              <a:rPr lang="en-US" altLang="zh-TW" spc="-7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mad</a:t>
            </a:r>
            <a:r>
              <a:rPr lang="en-US" altLang="zh-TW" spc="-2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e</a:t>
            </a:r>
            <a:r>
              <a:rPr lang="en-US" altLang="zh-TW" spc="-4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?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It only and always does one thing: count the number of files that begin with an “A”.</a:t>
            </a:r>
          </a:p>
          <a:p>
            <a:pPr eaLnBrk="1" hangingPunct="1">
              <a:lnSpc>
                <a:spcPct val="90000"/>
              </a:lnSpc>
            </a:pPr>
            <a:endParaRPr lang="en-US" altLang="zh-TW" sz="14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If we could </a:t>
            </a:r>
            <a:r>
              <a:rPr lang="en-US" altLang="zh-TW" dirty="0">
                <a:solidFill>
                  <a:srgbClr val="0033CC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pass arguments</a:t>
            </a:r>
            <a: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, it would be </a:t>
            </a:r>
            <a:b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</a:br>
            <a: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more flexible (and therefore more useful).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Just like we pass arguments to UNIX commands.</a:t>
            </a:r>
          </a:p>
          <a:p>
            <a:pPr lvl="1" eaLnBrk="1" hangingPunct="1">
              <a:lnSpc>
                <a:spcPct val="90000"/>
              </a:lnSpc>
            </a:pPr>
            <a:endParaRPr lang="en-US" altLang="zh-TW" sz="1400" dirty="0">
              <a:solidFill>
                <a:srgbClr val="FF0000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To do this, use the $* symbols in your script.</a:t>
            </a:r>
            <a:r>
              <a:rPr lang="en-US" altLang="zh-TW" sz="36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32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When you run the script, the $* symbols </a:t>
            </a:r>
            <a:br>
              <a:rPr lang="en-US" altLang="zh-TW" sz="32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</a:br>
            <a:r>
              <a:rPr lang="en-US" altLang="zh-TW" sz="3200" dirty="0">
                <a:solidFill>
                  <a:srgbClr val="FF0000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will be replaced with all of the arguments.</a:t>
            </a:r>
          </a:p>
        </p:txBody>
      </p:sp>
    </p:spTree>
    <p:extLst>
      <p:ext uri="{BB962C8B-B14F-4D97-AF65-F5344CB8AC3E}">
        <p14:creationId xmlns:p14="http://schemas.microsoft.com/office/powerpoint/2010/main" val="19208649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66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6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66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Old version: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  <a:r>
              <a:rPr lang="en-US" altLang="zh-TW" sz="2400" b="1" dirty="0">
                <a:solidFill>
                  <a:srgbClr val="FFFFCC"/>
                </a:solidFill>
              </a:rPr>
              <a:t>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count_A_Files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FFFFCC"/>
                </a:solidFill>
                <a:latin typeface="Times New Roman" pitchFamily="18" charset="0"/>
              </a:rPr>
              <a:t>A*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FFFFCC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FFFFCC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FFFFCC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  <a:r>
              <a:rPr lang="en-US" altLang="zh-TW" sz="2400" b="1" dirty="0">
                <a:solidFill>
                  <a:srgbClr val="FFFFCC"/>
                </a:solidFill>
              </a:rPr>
              <a:t> </a:t>
            </a:r>
            <a:r>
              <a:rPr lang="en-US" altLang="zh-TW" sz="2800" b="1" dirty="0">
                <a:latin typeface="High Tower Text" pitchFamily="18" charset="0"/>
              </a:rPr>
              <a:t>cat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ls </a:t>
            </a:r>
            <a:r>
              <a:rPr lang="en-US" altLang="zh-TW" sz="2800" b="1" dirty="0">
                <a:latin typeface="Times New Roman" pitchFamily="18" charset="0"/>
              </a:rPr>
              <a:t>$*</a:t>
            </a:r>
            <a:r>
              <a:rPr lang="en-US" altLang="zh-TW" sz="2800" b="1" dirty="0">
                <a:latin typeface="High Tower Text" pitchFamily="18" charset="0"/>
              </a:rPr>
              <a:t> &gt;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b="1" dirty="0">
                <a:latin typeface="High Tower Text" pitchFamily="18" charset="0"/>
              </a:rPr>
              <a:t>l &lt; temp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latin typeface="High Tower Text" pitchFamily="18" charset="0"/>
              </a:rPr>
              <a:t> </a:t>
            </a:r>
            <a:r>
              <a:rPr lang="en-US" altLang="zh-TW" sz="2800" dirty="0">
                <a:latin typeface="Times New Roman" pitchFamily="18" charset="0"/>
              </a:rPr>
              <a:t>-</a:t>
            </a:r>
            <a:r>
              <a:rPr lang="en-US" altLang="zh-TW" sz="2800" b="1" dirty="0">
                <a:latin typeface="High Tower Text" pitchFamily="18" charset="0"/>
              </a:rPr>
              <a:t>f temp</a:t>
            </a:r>
            <a:endParaRPr lang="zh-TW" altLang="en-US" sz="2800" b="1" dirty="0"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/>
              <a:t>% </a:t>
            </a:r>
            <a:r>
              <a:rPr lang="en-US" altLang="zh-TW" sz="2800" b="1" dirty="0">
                <a:latin typeface="High Tower Text" pitchFamily="18" charset="0"/>
              </a:rPr>
              <a:t>chm u+ ci A*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/>
              <a:t>%</a:t>
            </a:r>
            <a:r>
              <a:rPr lang="en-US" altLang="zh-TW" sz="2800" b="1" dirty="0">
                <a:latin typeface="High Tower Text" pitchFamily="18" charset="0"/>
              </a:rPr>
              <a:t> .</a:t>
            </a:r>
            <a:r>
              <a:rPr lang="en-US" altLang="zh-TW" b="1" dirty="0">
                <a:latin typeface="Times New Roman" pitchFamily="18" charset="0"/>
              </a:rPr>
              <a:t>/</a:t>
            </a:r>
            <a:r>
              <a:rPr lang="en-US" altLang="zh-TW" sz="2800" b="1" dirty="0">
                <a:latin typeface="High Tower Text" pitchFamily="18" charset="0"/>
              </a:rPr>
              <a:t>count A* [^A]*.c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latin typeface="Times New Roman" pitchFamily="18" charset="0"/>
              </a:rPr>
              <a:t>11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05636380"/>
      </p:ext>
    </p:extLst>
  </p:cSld>
  <p:clrMapOvr>
    <a:masterClrMapping/>
  </p:clrMapOvr>
  <p:transition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9144000" cy="685800"/>
          </a:xfrm>
          <a:noFill/>
        </p:spPr>
        <p:txBody>
          <a:bodyPr/>
          <a:lstStyle/>
          <a:p>
            <a:pPr eaLnBrk="1" hangingPunct="1"/>
            <a:r>
              <a:rPr lang="en-US" altLang="zh-TW" dirty="0">
                <a:solidFill>
                  <a:srgbClr val="0033CC"/>
                </a:solidFill>
              </a:rPr>
              <a:t>A</a:t>
            </a:r>
            <a:r>
              <a:rPr lang="en-US" altLang="zh-TW" sz="3600" dirty="0">
                <a:solidFill>
                  <a:srgbClr val="0033CC"/>
                </a:solidFill>
              </a:rPr>
              <a:t> </a:t>
            </a:r>
            <a:r>
              <a:rPr lang="en-US" altLang="zh-TW" dirty="0">
                <a:solidFill>
                  <a:srgbClr val="0033CC"/>
                </a:solidFill>
              </a:rPr>
              <a:t>more-flexible version: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52400" y="990600"/>
            <a:ext cx="8763000" cy="5638800"/>
          </a:xfrm>
          <a:solidFill>
            <a:schemeClr val="tx1"/>
          </a:solidFill>
        </p:spPr>
        <p:txBody>
          <a:bodyPr/>
          <a:lstStyle/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rgbClr val="B2B2B2"/>
                </a:solidFill>
              </a:rPr>
              <a:t>% 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count_A_Files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B2B2B2"/>
                </a:solidFill>
                <a:latin typeface="Times New Roman" pitchFamily="18" charset="0"/>
              </a:rPr>
              <a:t>A*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B2B2B2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B2B2B2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B2B2B2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B2B2B2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B2B2B2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  <a:r>
              <a:rPr lang="en-US" altLang="zh-TW" sz="2400" b="1" dirty="0">
                <a:solidFill>
                  <a:srgbClr val="FFFFCC"/>
                </a:solidFill>
              </a:rPr>
              <a:t> 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cat 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countFiles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ls </a:t>
            </a:r>
            <a:r>
              <a:rPr lang="en-US" altLang="zh-TW" sz="2800" b="1" dirty="0">
                <a:solidFill>
                  <a:srgbClr val="FFFFCC"/>
                </a:solidFill>
                <a:latin typeface="Times New Roman" pitchFamily="18" charset="0"/>
              </a:rPr>
              <a:t>$*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&gt; 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FFFFCC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wc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l &lt; 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en-US" altLang="zh-TW" sz="2800" b="1" dirty="0">
              <a:solidFill>
                <a:srgbClr val="FFFFCC"/>
              </a:solidFill>
              <a:latin typeface="High Tower Text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rm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 </a:t>
            </a:r>
            <a:r>
              <a:rPr lang="en-US" altLang="zh-TW" sz="2800" dirty="0">
                <a:solidFill>
                  <a:srgbClr val="FFFFCC"/>
                </a:solidFill>
                <a:latin typeface="Times New Roman" pitchFamily="18" charset="0"/>
              </a:rPr>
              <a:t>-</a:t>
            </a:r>
            <a:r>
              <a:rPr lang="en-US" altLang="zh-TW" sz="2800" b="1" dirty="0">
                <a:solidFill>
                  <a:srgbClr val="FFFFCC"/>
                </a:solidFill>
                <a:latin typeface="High Tower Text" pitchFamily="18" charset="0"/>
              </a:rPr>
              <a:t>f </a:t>
            </a:r>
            <a:r>
              <a:rPr lang="en-US" altLang="zh-TW" sz="2800" b="1" dirty="0" err="1">
                <a:solidFill>
                  <a:srgbClr val="FFFFCC"/>
                </a:solidFill>
                <a:latin typeface="High Tower Text" pitchFamily="18" charset="0"/>
              </a:rPr>
              <a:t>tempfile</a:t>
            </a:r>
            <a:endParaRPr lang="zh-TW" altLang="en-US" sz="2800" b="1" dirty="0">
              <a:solidFill>
                <a:srgbClr val="FFFFCC"/>
              </a:solidFill>
              <a:latin typeface="Times New Roman" pitchFamily="18" charset="0"/>
            </a:endParaRP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solidFill>
                  <a:schemeClr val="bg1"/>
                </a:solidFill>
              </a:rPr>
              <a:t>%</a:t>
            </a:r>
            <a:r>
              <a:rPr lang="en-US" altLang="zh-TW" sz="2400" b="1" dirty="0"/>
              <a:t> </a:t>
            </a:r>
            <a:r>
              <a:rPr lang="en-US" altLang="zh-TW" sz="2800" b="1" dirty="0">
                <a:latin typeface="High Tower Text" pitchFamily="18" charset="0"/>
              </a:rPr>
              <a:t>chm u+  A*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/>
              <a:t>%</a:t>
            </a:r>
            <a:r>
              <a:rPr lang="en-US" altLang="zh-TW" sz="2800" b="1" dirty="0">
                <a:latin typeface="High Tower Text" pitchFamily="18" charset="0"/>
              </a:rPr>
              <a:t> .</a:t>
            </a:r>
            <a:r>
              <a:rPr lang="en-US" altLang="zh-TW" b="1" dirty="0">
                <a:latin typeface="Times New Roman" pitchFamily="18" charset="0"/>
              </a:rPr>
              <a:t>/</a:t>
            </a:r>
            <a:r>
              <a:rPr lang="en-US" altLang="zh-TW" sz="2800" b="1" dirty="0">
                <a:latin typeface="High Tower Text" pitchFamily="18" charset="0"/>
              </a:rPr>
              <a:t>count A* [^A]*.c 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>
                <a:latin typeface="Times New Roman" pitchFamily="18" charset="0"/>
              </a:rPr>
              <a:t>11</a:t>
            </a:r>
          </a:p>
          <a:p>
            <a:pPr eaLnBrk="1" hangingPunct="1">
              <a:spcBef>
                <a:spcPct val="10000"/>
              </a:spcBef>
              <a:buFontTx/>
              <a:buNone/>
            </a:pPr>
            <a:r>
              <a:rPr lang="en-US" altLang="zh-TW" sz="2400" b="1" dirty="0"/>
              <a:t>%</a:t>
            </a:r>
          </a:p>
        </p:txBody>
      </p:sp>
      <p:sp>
        <p:nvSpPr>
          <p:cNvPr id="268293" name="AutoShape 5"/>
          <p:cNvSpPr>
            <a:spLocks noChangeArrowheads="1"/>
          </p:cNvSpPr>
          <p:nvPr/>
        </p:nvSpPr>
        <p:spPr bwMode="auto">
          <a:xfrm>
            <a:off x="3276600" y="3657600"/>
            <a:ext cx="3962400" cy="923528"/>
          </a:xfrm>
          <a:prstGeom prst="wedgeRoundRectCallout">
            <a:avLst>
              <a:gd name="adj1" fmla="val -112460"/>
              <a:gd name="adj2" fmla="val -49473"/>
              <a:gd name="adj3" fmla="val 16667"/>
            </a:avLst>
          </a:prstGeom>
          <a:solidFill>
            <a:schemeClr val="accent1"/>
          </a:solidFill>
          <a:ln w="9525" algn="ctr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TW" sz="2400" dirty="0">
                <a:solidFill>
                  <a:srgbClr val="000000"/>
                </a:solidFill>
              </a:rPr>
              <a:t>See the difference?</a:t>
            </a:r>
            <a:br>
              <a:rPr lang="en-US" altLang="zh-TW" sz="2400" dirty="0">
                <a:solidFill>
                  <a:srgbClr val="000000"/>
                </a:solidFill>
              </a:rPr>
            </a:br>
            <a:r>
              <a:rPr lang="en-US" altLang="zh-TW" sz="2400" dirty="0">
                <a:solidFill>
                  <a:srgbClr val="000000"/>
                </a:solidFill>
              </a:rPr>
              <a:t>It has “$*” instead of “A*”</a:t>
            </a:r>
          </a:p>
        </p:txBody>
      </p:sp>
    </p:spTree>
    <p:extLst>
      <p:ext uri="{BB962C8B-B14F-4D97-AF65-F5344CB8AC3E}">
        <p14:creationId xmlns:p14="http://schemas.microsoft.com/office/powerpoint/2010/main" val="16095010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8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293" grpId="0" animBg="1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5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33682</TotalTime>
  <Words>19184</Words>
  <Application>Microsoft Office PowerPoint</Application>
  <PresentationFormat>On-screen Show (4:3)</PresentationFormat>
  <Paragraphs>2903</Paragraphs>
  <Slides>172</Slides>
  <Notes>138</Notes>
  <HiddenSlides>0</HiddenSlides>
  <MMClips>0</MMClips>
  <ScaleCrop>false</ScaleCrop>
  <HeadingPairs>
    <vt:vector size="6" baseType="variant">
      <vt:variant>
        <vt:lpstr>Fonts Used</vt:lpstr>
      </vt:variant>
      <vt:variant>
        <vt:i4>24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172</vt:i4>
      </vt:variant>
    </vt:vector>
  </HeadingPairs>
  <TitlesOfParts>
    <vt:vector size="200" baseType="lpstr">
      <vt:lpstr>LiSu</vt:lpstr>
      <vt:lpstr>MS PGothic</vt:lpstr>
      <vt:lpstr>MS PGothic</vt:lpstr>
      <vt:lpstr>新細明體</vt:lpstr>
      <vt:lpstr>Andale Mono</vt:lpstr>
      <vt:lpstr>Arial</vt:lpstr>
      <vt:lpstr>Arial Black</vt:lpstr>
      <vt:lpstr>Arial Narrow</vt:lpstr>
      <vt:lpstr>Arial Unicode MS</vt:lpstr>
      <vt:lpstr>Bell MT</vt:lpstr>
      <vt:lpstr>Bernard MT Condensed</vt:lpstr>
      <vt:lpstr>Bodoni MT</vt:lpstr>
      <vt:lpstr>Bookman Old Style</vt:lpstr>
      <vt:lpstr>Cambria Math</vt:lpstr>
      <vt:lpstr>Consolas</vt:lpstr>
      <vt:lpstr>Gadugi</vt:lpstr>
      <vt:lpstr>Garamond</vt:lpstr>
      <vt:lpstr>High Tower Text</vt:lpstr>
      <vt:lpstr>Lucida Console</vt:lpstr>
      <vt:lpstr>Lucida Grande</vt:lpstr>
      <vt:lpstr>Lucida Sans Unicode</vt:lpstr>
      <vt:lpstr>Tahoma</vt:lpstr>
      <vt:lpstr>Times New Roman</vt:lpstr>
      <vt:lpstr>Verdana</vt:lpstr>
      <vt:lpstr>Default Design</vt:lpstr>
      <vt:lpstr>1_Default Design</vt:lpstr>
      <vt:lpstr>2_Default Design</vt:lpstr>
      <vt:lpstr>5_Default Design</vt:lpstr>
      <vt:lpstr>Miscellaneous Commands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basename</vt:lpstr>
      <vt:lpstr>basename</vt:lpstr>
      <vt:lpstr>history</vt:lpstr>
      <vt:lpstr>history</vt:lpstr>
      <vt:lpstr>history</vt:lpstr>
      <vt:lpstr>history</vt:lpstr>
      <vt:lpstr>history</vt:lpstr>
      <vt:lpstr>history</vt:lpstr>
      <vt:lpstr>history</vt:lpstr>
      <vt:lpstr>history</vt:lpstr>
      <vt:lpstr>history</vt:lpstr>
      <vt:lpstr>history</vt:lpstr>
      <vt:lpstr>history</vt:lpstr>
      <vt:lpstr>history</vt:lpstr>
      <vt:lpstr>history</vt:lpstr>
      <vt:lpstr>history</vt:lpstr>
      <vt:lpstr>history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Miscellaneous Commands</vt:lpstr>
      <vt:lpstr>Redirection</vt:lpstr>
      <vt:lpstr>If cat has no arg, it uses the keyboard</vt:lpstr>
      <vt:lpstr>Redirection Can Affect Commands</vt:lpstr>
      <vt:lpstr>Redirection Can Affect Commands</vt:lpstr>
      <vt:lpstr>Redirection Can Affect Commands</vt:lpstr>
      <vt:lpstr>Redirection</vt:lpstr>
      <vt:lpstr>Redirection</vt:lpstr>
      <vt:lpstr>Input/Output (I/O) and Redirection</vt:lpstr>
      <vt:lpstr>Input/Output (I/O) and Redirection</vt:lpstr>
      <vt:lpstr>Input/Output (I/O) and Redirection</vt:lpstr>
      <vt:lpstr>Input/Output (I/O) and Redirection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 Example Using Redirection</vt:lpstr>
      <vt:lpstr>An Example Using Redirection</vt:lpstr>
      <vt:lpstr>An Example Using Redirection</vt:lpstr>
      <vt:lpstr>An Example Using Redirection</vt:lpstr>
      <vt:lpstr>An Example Using Redirection</vt:lpstr>
      <vt:lpstr>An Example Using Redirection</vt:lpstr>
      <vt:lpstr>An Example Using Redirection</vt:lpstr>
      <vt:lpstr>An Example Using Redirection</vt:lpstr>
      <vt:lpstr>An Example Using Redirection</vt:lpstr>
      <vt:lpstr>An Example Using Redirection</vt:lpstr>
      <vt:lpstr>An Example Using Redirection</vt:lpstr>
      <vt:lpstr>An Example Using Redirection</vt:lpstr>
      <vt:lpstr>An Example Using Redirection</vt:lpstr>
      <vt:lpstr>An Example Using Redirection</vt:lpstr>
      <vt:lpstr>Connecting commands by redirection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Lets do some more redirection</vt:lpstr>
      <vt:lpstr>Lets do some more redirection</vt:lpstr>
      <vt:lpstr>Lets do some more redirection</vt:lpstr>
      <vt:lpstr>Lets do some more redirection</vt:lpstr>
      <vt:lpstr>Lets do some more redirection</vt:lpstr>
      <vt:lpstr>Lets do some more redirection</vt:lpstr>
      <vt:lpstr>Lets do some more redirection</vt:lpstr>
      <vt:lpstr>Lets do some more redirection</vt:lpstr>
      <vt:lpstr>Lets do some more redirection</vt:lpstr>
      <vt:lpstr>Lets do some more redirection</vt:lpstr>
      <vt:lpstr>Lets do some more redirection</vt:lpstr>
      <vt:lpstr>Lets do some more redirection</vt:lpstr>
      <vt:lpstr>What is a Script?</vt:lpstr>
      <vt:lpstr>How, then to use our new script?</vt:lpstr>
      <vt:lpstr>What does it mean to be executable?</vt:lpstr>
      <vt:lpstr>What does it mean to be executable?</vt:lpstr>
      <vt:lpstr>What does it mean to be executable?</vt:lpstr>
      <vt:lpstr>What does it mean to be executable?</vt:lpstr>
      <vt:lpstr>What does it mean to be executable?</vt:lpstr>
      <vt:lpstr>What does it mean to be executable?</vt:lpstr>
      <vt:lpstr>What does it mean to be executable?</vt:lpstr>
      <vt:lpstr>What does it mean to be executable?</vt:lpstr>
      <vt:lpstr>Changing File Permissions: chmod</vt:lpstr>
      <vt:lpstr>Can we make it more general?</vt:lpstr>
      <vt:lpstr>Old version:</vt:lpstr>
      <vt:lpstr>A more-flexible version:</vt:lpstr>
      <vt:lpstr>A more-flexible version:</vt:lpstr>
      <vt:lpstr>A more-flexible version:</vt:lpstr>
      <vt:lpstr>A more-flexible version:</vt:lpstr>
      <vt:lpstr>A more-flexible version:</vt:lpstr>
      <vt:lpstr>A more-flexible version:</vt:lpstr>
      <vt:lpstr>See? Here are the 11 matches:</vt:lpstr>
      <vt:lpstr>PowerPoint Presentation</vt:lpstr>
      <vt:lpstr>See? Here are the 11 matches:</vt:lpstr>
      <vt:lpstr>PowerPoint Presentation</vt:lpstr>
      <vt:lpstr>PowerPoint Presentation</vt:lpstr>
      <vt:lpstr>PowerPoint Presentation</vt:lpstr>
      <vt:lpstr>PowerPoint Presentation</vt:lpstr>
      <vt:lpstr>Can we avoid using that tempfile?</vt:lpstr>
      <vt:lpstr>Can we avoid using that tempfile?</vt:lpstr>
      <vt:lpstr>Can we avoid using that tempfile?</vt:lpstr>
      <vt:lpstr>Can we avoid using that tempfile?</vt:lpstr>
      <vt:lpstr>PowerPoint Presentation</vt:lpstr>
      <vt:lpstr>PowerPoint Presentation</vt:lpstr>
      <vt:lpstr>Redirection</vt:lpstr>
      <vt:lpstr>Redirection</vt:lpstr>
      <vt:lpstr>| - The Pipe</vt:lpstr>
      <vt:lpstr>| - The Pipe</vt:lpstr>
      <vt:lpstr>How to do the earlier script with pipes?</vt:lpstr>
      <vt:lpstr>PowerPoint Presentation</vt:lpstr>
      <vt:lpstr>PowerPoint Presentation</vt:lpstr>
      <vt:lpstr>Looking around the source code</vt:lpstr>
      <vt:lpstr>Remember this slide?</vt:lpstr>
      <vt:lpstr>Remember this slide?</vt:lpstr>
      <vt:lpstr>Remember this slide?</vt:lpstr>
      <vt:lpstr>Remember this slide?</vt:lpstr>
      <vt:lpstr>Remember this slide?</vt:lpstr>
      <vt:lpstr>How would you do it  with pipes?</vt:lpstr>
      <vt:lpstr>How would you do it  with pipes?</vt:lpstr>
      <vt:lpstr>Redirection</vt:lpstr>
      <vt:lpstr>Redirection</vt:lpstr>
      <vt:lpstr>Copying piped data into a file (tee)</vt:lpstr>
      <vt:lpstr>Redirection</vt:lpstr>
      <vt:lpstr>Redirection</vt:lpstr>
      <vt:lpstr>PowerPoint Presentation</vt:lpstr>
      <vt:lpstr>Redirection</vt:lpstr>
      <vt:lpstr>Redirection</vt:lpstr>
      <vt:lpstr>Piping arguments (xargs)</vt:lpstr>
      <vt:lpstr>Piping arguments (xargs)</vt:lpstr>
      <vt:lpstr>Piping arguments (xargs)</vt:lpstr>
      <vt:lpstr>Piping arguments (xargs)</vt:lpstr>
      <vt:lpstr>Piping arguments (xargs)</vt:lpstr>
      <vt:lpstr>Huh?</vt:lpstr>
      <vt:lpstr>Huh?</vt:lpstr>
      <vt:lpstr>Huh?</vt:lpstr>
      <vt:lpstr>Huh?</vt:lpstr>
      <vt:lpstr>Huh?</vt:lpstr>
      <vt:lpstr>Huh?</vt:lpstr>
      <vt:lpstr>Huh?</vt:lpstr>
      <vt:lpstr> xargs vs the ` ` command</vt:lpstr>
      <vt:lpstr>Redirection</vt:lpstr>
      <vt:lpstr>PowerPoint Presentation</vt:lpstr>
      <vt:lpstr>PowerPoint Presentation</vt:lpstr>
      <vt:lpstr>You can also create your files under Windows, but then you will have to worry about a confusing difference between UNIX and Windows</vt:lpstr>
      <vt:lpstr>Miscellaneous Commands</vt:lpstr>
      <vt:lpstr>Windows text files are formatted differently than UNIX text files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Miscellaneous Commands</vt:lpstr>
      <vt:lpstr>Miscellaneous Commands</vt:lpstr>
      <vt:lpstr> gzip/gunzip</vt:lpstr>
      <vt:lpstr>Miscellaneous Commands</vt:lpstr>
      <vt:lpstr>Miscellaneous Commands</vt:lpstr>
      <vt:lpstr>tar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Haga</dc:creator>
  <cp:lastModifiedBy>Me</cp:lastModifiedBy>
  <cp:revision>628</cp:revision>
  <cp:lastPrinted>2005-05-27T21:26:31Z</cp:lastPrinted>
  <dcterms:created xsi:type="dcterms:W3CDTF">2005-05-23T21:56:35Z</dcterms:created>
  <dcterms:modified xsi:type="dcterms:W3CDTF">2023-03-01T18:36:35Z</dcterms:modified>
</cp:coreProperties>
</file>